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14.svg" ContentType="image/svg+xml"/>
  <Override PartName="/ppt/media/image3.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1"/>
  </p:notesMasterIdLst>
  <p:handoutMasterIdLst>
    <p:handoutMasterId r:id="rId32"/>
  </p:handout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4770"/>
  <p:notesSz cx="6858000" cy="9144000"/>
  <p:custDataLst>
    <p:tags r:id="rId36"/>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6" Type="http://schemas.openxmlformats.org/officeDocument/2006/relationships/tags" Target="tags/tag57.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handoutMaster" Target="handoutMasters/handoutMaster1.xml"/><Relationship Id="rId31" Type="http://schemas.openxmlformats.org/officeDocument/2006/relationships/notesMaster" Target="notesMasters/notesMaster1.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6477" y="1143000"/>
            <a:ext cx="5485046"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image" Target="../media/image1.png"/><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2"/>
          <a:stretch>
            <a:fillRect/>
          </a:stretch>
        </a:blipFill>
        <a:effectLst/>
      </p:bgPr>
    </p:bg>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49" r:id="rId1"/>
  </p:sldLayoutIdLst>
  <p:txStyles>
    <p:titleStyle/>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png"/><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0.png"/><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image" Target="../media/image11.png"/><Relationship Id="rId10" Type="http://schemas.openxmlformats.org/officeDocument/2006/relationships/slideLayout" Target="../slideLayouts/slideLayout1.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8.xml"/><Relationship Id="rId2" Type="http://schemas.openxmlformats.org/officeDocument/2006/relationships/image" Target="../media/image2.png"/><Relationship Id="rId1" Type="http://schemas.openxmlformats.org/officeDocument/2006/relationships/tags" Target="../tags/tag17.xml"/></Relationships>
</file>

<file path=ppt/slides/_rels/slide12.xml.rels><?xml version="1.0" encoding="UTF-8" standalone="yes"?>
<Relationships xmlns="http://schemas.openxmlformats.org/package/2006/relationships"><Relationship Id="rId9" Type="http://schemas.openxmlformats.org/officeDocument/2006/relationships/tags" Target="../tags/tag26.xml"/><Relationship Id="rId8" Type="http://schemas.openxmlformats.org/officeDocument/2006/relationships/tags" Target="../tags/tag25.xml"/><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image" Target="../media/image12.png"/><Relationship Id="rId13" Type="http://schemas.openxmlformats.org/officeDocument/2006/relationships/slideLayout" Target="../slideLayouts/slideLayout1.xml"/><Relationship Id="rId12" Type="http://schemas.openxmlformats.org/officeDocument/2006/relationships/tags" Target="../tags/tag29.xml"/><Relationship Id="rId11" Type="http://schemas.openxmlformats.org/officeDocument/2006/relationships/tags" Target="../tags/tag28.xml"/><Relationship Id="rId10" Type="http://schemas.openxmlformats.org/officeDocument/2006/relationships/tags" Target="../tags/tag27.xml"/><Relationship Id="rId1" Type="http://schemas.openxmlformats.org/officeDocument/2006/relationships/tags" Target="../tags/tag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0.xml"/></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32.xml"/><Relationship Id="rId2" Type="http://schemas.openxmlformats.org/officeDocument/2006/relationships/image" Target="../media/image2.png"/><Relationship Id="rId1" Type="http://schemas.openxmlformats.org/officeDocument/2006/relationships/tags" Target="../tags/tag3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9" Type="http://schemas.openxmlformats.org/officeDocument/2006/relationships/tags" Target="../tags/tag39.xml"/><Relationship Id="rId8" Type="http://schemas.openxmlformats.org/officeDocument/2006/relationships/tags" Target="../tags/tag38.xml"/><Relationship Id="rId7" Type="http://schemas.openxmlformats.org/officeDocument/2006/relationships/tags" Target="../tags/tag37.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image" Target="../media/image14.svg"/><Relationship Id="rId2" Type="http://schemas.openxmlformats.org/officeDocument/2006/relationships/image" Target="../media/image13.png"/><Relationship Id="rId15" Type="http://schemas.openxmlformats.org/officeDocument/2006/relationships/slideLayout" Target="../slideLayouts/slideLayout1.xml"/><Relationship Id="rId14" Type="http://schemas.openxmlformats.org/officeDocument/2006/relationships/tags" Target="../tags/tag44.xml"/><Relationship Id="rId13" Type="http://schemas.openxmlformats.org/officeDocument/2006/relationships/tags" Target="../tags/tag43.xml"/><Relationship Id="rId12" Type="http://schemas.openxmlformats.org/officeDocument/2006/relationships/tags" Target="../tags/tag42.xml"/><Relationship Id="rId11" Type="http://schemas.openxmlformats.org/officeDocument/2006/relationships/tags" Target="../tags/tag41.xml"/><Relationship Id="rId10" Type="http://schemas.openxmlformats.org/officeDocument/2006/relationships/tags" Target="../tags/tag40.xml"/><Relationship Id="rId1" Type="http://schemas.openxmlformats.org/officeDocument/2006/relationships/tags" Target="../tags/tag33.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5.png"/><Relationship Id="rId1" Type="http://schemas.openxmlformats.org/officeDocument/2006/relationships/tags" Target="../tags/tag45.xml"/></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47.xml"/><Relationship Id="rId2" Type="http://schemas.openxmlformats.org/officeDocument/2006/relationships/image" Target="../media/image2.png"/><Relationship Id="rId1" Type="http://schemas.openxmlformats.org/officeDocument/2006/relationships/tags" Target="../tags/tag46.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8.xml"/></Relationships>
</file>

<file path=ppt/slides/_rels/slide21.xml.rels><?xml version="1.0" encoding="UTF-8" standalone="yes"?>
<Relationships xmlns="http://schemas.openxmlformats.org/package/2006/relationships"><Relationship Id="rId9" Type="http://schemas.openxmlformats.org/officeDocument/2006/relationships/tags" Target="../tags/tag55.xml"/><Relationship Id="rId8" Type="http://schemas.openxmlformats.org/officeDocument/2006/relationships/tags" Target="../tags/tag54.xml"/><Relationship Id="rId7" Type="http://schemas.openxmlformats.org/officeDocument/2006/relationships/tags" Target="../tags/tag53.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image" Target="../media/image14.svg"/><Relationship Id="rId10" Type="http://schemas.openxmlformats.org/officeDocument/2006/relationships/slideLayout" Target="../slideLayouts/slideLayout1.xml"/><Relationship Id="rId1" Type="http://schemas.openxmlformats.org/officeDocument/2006/relationships/image" Target="../media/image13.png"/></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6.xml"/><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0.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1.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2.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hyperlink" Target="mailto:zhangql@zhonghongcarav.com.cn" TargetMode="Externa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593090" y="1438910"/>
            <a:ext cx="7849235" cy="1332230"/>
          </a:xfrm>
          <a:prstGeom prst="rect">
            <a:avLst/>
          </a:prstGeom>
          <a:solidFill>
            <a:srgbClr val="FFFFFF"/>
          </a:solidFill>
        </p:spPr>
        <p:txBody>
          <a:bodyPr lIns="0" tIns="0" rIns="0" bIns="0">
            <a:noAutofit/>
          </a:bodyPr>
          <a:p>
            <a:pPr indent="444500">
              <a:lnSpc>
                <a:spcPts val="5230"/>
              </a:lnSpc>
              <a:spcBef>
                <a:spcPts val="3640"/>
              </a:spcBef>
            </a:pPr>
            <a:r>
              <a:rPr lang="zh-TW" sz="4400" b="1">
                <a:latin typeface="微软雅黑" panose="020B0503020204020204" charset="-122"/>
                <a:ea typeface="微软雅黑" panose="020B0503020204020204" charset="-122"/>
              </a:rPr>
              <a:t>Smart cockpit solutions </a:t>
            </a:r>
            <a:endParaRPr lang="zh-TW" sz="4400" b="1">
              <a:latin typeface="微软雅黑" panose="020B0503020204020204" charset="-122"/>
              <a:ea typeface="微软雅黑" panose="020B0503020204020204" charset="-122"/>
            </a:endParaRPr>
          </a:p>
          <a:p>
            <a:pPr indent="444500" algn="ctr">
              <a:lnSpc>
                <a:spcPts val="5230"/>
              </a:lnSpc>
              <a:spcBef>
                <a:spcPts val="3640"/>
              </a:spcBef>
            </a:pPr>
            <a:r>
              <a:rPr sz="4400" b="1">
                <a:latin typeface="微软雅黑" panose="020B0503020204020204" charset="-122"/>
              </a:rPr>
              <a:t>(X9HP platform)</a:t>
            </a:r>
            <a:endParaRPr sz="4400" b="1">
              <a:latin typeface="微软雅黑" panose="020B0503020204020204" charset="-122"/>
            </a:endParaRP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2411730" y="916305"/>
            <a:ext cx="6516370" cy="3111500"/>
          </a:xfrm>
          <a:prstGeom prst="rect">
            <a:avLst/>
          </a:prstGeom>
          <a:solidFill>
            <a:srgbClr val="FFFFFF"/>
          </a:solidFill>
        </p:spPr>
        <p:txBody>
          <a:bodyPr lIns="0" tIns="0" rIns="0" bIns="0">
            <a:noAutofit/>
          </a:bodyPr>
          <a:p>
            <a:pPr marL="1043305" indent="-1079500">
              <a:lnSpc>
                <a:spcPts val="4640"/>
              </a:lnSpc>
            </a:pPr>
            <a:r>
              <a:rPr lang="zh-TW" sz="2400">
                <a:latin typeface="微软雅黑" panose="020B0503020204020204" charset="-122"/>
                <a:ea typeface="微软雅黑" panose="020B0503020204020204" charset="-122"/>
              </a:rPr>
              <a:t>Chapter 1: Domain control hosts</a:t>
            </a:r>
            <a:endParaRPr lang="zh-TW" sz="2400">
              <a:latin typeface="微软雅黑" panose="020B0503020204020204" charset="-122"/>
              <a:ea typeface="微软雅黑" panose="020B0503020204020204" charset="-122"/>
            </a:endParaRPr>
          </a:p>
          <a:p>
            <a:pPr marL="1043305" indent="-1079500">
              <a:lnSpc>
                <a:spcPts val="4640"/>
              </a:lnSpc>
            </a:pPr>
            <a:r>
              <a:rPr lang="zh-TW" sz="2400">
                <a:latin typeface="微软雅黑" panose="020B0503020204020204" charset="-122"/>
                <a:ea typeface="微软雅黑" panose="020B0503020204020204" charset="-122"/>
              </a:rPr>
              <a:t>Chapter </a:t>
            </a:r>
            <a:r>
              <a:rPr lang="en-US" altLang="zh-TW" sz="2400">
                <a:latin typeface="微软雅黑" panose="020B0503020204020204" charset="-122"/>
                <a:ea typeface="微软雅黑" panose="020B0503020204020204" charset="-122"/>
              </a:rPr>
              <a:t>2</a:t>
            </a:r>
            <a:r>
              <a:rPr lang="zh-TW" sz="2400">
                <a:latin typeface="微软雅黑" panose="020B0503020204020204" charset="-122"/>
                <a:ea typeface="微软雅黑" panose="020B0503020204020204" charset="-122"/>
              </a:rPr>
              <a:t>: Main chip introduction</a:t>
            </a:r>
            <a:endParaRPr lang="zh-TW" sz="2400">
              <a:latin typeface="微软雅黑" panose="020B0503020204020204" charset="-122"/>
              <a:ea typeface="微软雅黑" panose="020B0503020204020204" charset="-122"/>
            </a:endParaRPr>
          </a:p>
          <a:p>
            <a:pPr marL="1043305" indent="-1079500">
              <a:lnSpc>
                <a:spcPts val="4640"/>
              </a:lnSpc>
            </a:pPr>
            <a:r>
              <a:rPr lang="zh-TW" sz="2400">
                <a:latin typeface="微软雅黑" panose="020B0503020204020204" charset="-122"/>
                <a:ea typeface="微软雅黑" panose="020B0503020204020204" charset="-122"/>
              </a:rPr>
              <a:t>Chapter 3: IVI function</a:t>
            </a:r>
            <a:endParaRPr lang="zh-TW" sz="2400">
              <a:latin typeface="微软雅黑" panose="020B0503020204020204" charset="-122"/>
              <a:ea typeface="微软雅黑" panose="020B0503020204020204" charset="-122"/>
            </a:endParaRPr>
          </a:p>
          <a:p>
            <a:pPr marL="1043305" indent="-1079500">
              <a:lnSpc>
                <a:spcPts val="4640"/>
              </a:lnSpc>
            </a:pPr>
            <a:r>
              <a:rPr lang="zh-TW" sz="2400">
                <a:latin typeface="微软雅黑" panose="020B0503020204020204" charset="-122"/>
                <a:ea typeface="微软雅黑" panose="020B0503020204020204" charset="-122"/>
              </a:rPr>
              <a:t>Chapter </a:t>
            </a:r>
            <a:r>
              <a:rPr lang="en-US" altLang="zh-TW" sz="2400">
                <a:latin typeface="微软雅黑" panose="020B0503020204020204" charset="-122"/>
                <a:ea typeface="微软雅黑" panose="020B0503020204020204" charset="-122"/>
              </a:rPr>
              <a:t>4</a:t>
            </a:r>
            <a:r>
              <a:rPr lang="zh-TW" sz="2400">
                <a:latin typeface="微软雅黑" panose="020B0503020204020204" charset="-122"/>
                <a:ea typeface="微软雅黑" panose="020B0503020204020204" charset="-122"/>
              </a:rPr>
              <a:t>: Instrument function</a:t>
            </a:r>
            <a:endParaRPr lang="zh-TW" sz="2400">
              <a:latin typeface="微软雅黑" panose="020B0503020204020204" charset="-122"/>
              <a:ea typeface="微软雅黑" panose="020B0503020204020204" charset="-122"/>
            </a:endParaRPr>
          </a:p>
          <a:p>
            <a:pPr marL="1043305" indent="-1079500">
              <a:lnSpc>
                <a:spcPts val="4640"/>
              </a:lnSpc>
            </a:pPr>
            <a:r>
              <a:rPr lang="zh-TW" sz="2400">
                <a:latin typeface="微软雅黑" panose="020B0503020204020204" charset="-122"/>
                <a:ea typeface="微软雅黑" panose="020B0503020204020204" charset="-122"/>
              </a:rPr>
              <a:t>Chapter 5: AVM functions</a:t>
            </a:r>
            <a:endParaRPr lang="zh-TW" sz="2400">
              <a:latin typeface="微软雅黑" panose="020B0503020204020204" charset="-122"/>
              <a:ea typeface="微软雅黑" panose="020B0503020204020204" charset="-122"/>
            </a:endParaRPr>
          </a:p>
        </p:txBody>
      </p:sp>
      <p:pic>
        <p:nvPicPr>
          <p:cNvPr id="5" name="图片 4" descr="32303236373536373b32303238363033343b76ee68079776"/>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1826895" y="1132205"/>
            <a:ext cx="368935" cy="368935"/>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3048" y="807720"/>
            <a:ext cx="9137904" cy="4093464"/>
          </a:xfrm>
          <a:prstGeom prst="rect">
            <a:avLst/>
          </a:prstGeom>
        </p:spPr>
      </p:pic>
      <p:sp>
        <p:nvSpPr>
          <p:cNvPr id="4" name="矩形 3"/>
          <p:cNvSpPr/>
          <p:nvPr/>
        </p:nvSpPr>
        <p:spPr>
          <a:xfrm>
            <a:off x="3801745" y="52070"/>
            <a:ext cx="5040630" cy="347345"/>
          </a:xfrm>
          <a:prstGeom prst="rect">
            <a:avLst/>
          </a:prstGeom>
          <a:noFill/>
          <a:extLst>
            <a:ext uri="{909E8E84-426E-40DD-AFC4-6F175D3DCCD1}">
              <a14:hiddenFill xmlns:a14="http://schemas.microsoft.com/office/drawing/2010/main">
                <a:solidFill>
                  <a:srgbClr val="FFFFFF"/>
                </a:solidFill>
              </a14:hiddenFill>
            </a:ext>
          </a:extLst>
        </p:spPr>
        <p:txBody>
          <a:bodyPr wrap="none" lIns="0" tIns="0" rIns="0" bIns="0">
            <a:noAutofit/>
          </a:bodyPr>
          <a:p>
            <a:pPr indent="0" algn="r"/>
            <a:r>
              <a:rPr lang="zh-TW" sz="1600" b="1">
                <a:latin typeface="微软雅黑" panose="020B0503020204020204" charset="-122"/>
                <a:ea typeface="微软雅黑" panose="020B0503020204020204" charset="-122"/>
              </a:rPr>
              <a:t> Demonstration of intelligent cockpit prototype</a:t>
            </a:r>
            <a:endParaRPr lang="zh-TW" sz="1600" b="1">
              <a:latin typeface="微软雅黑" panose="020B0503020204020204" charset="-122"/>
              <a:ea typeface="微软雅黑" panose="020B0503020204020204" charset="-122"/>
            </a:endParaRPr>
          </a:p>
        </p:txBody>
      </p:sp>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6309360" y="51816"/>
            <a:ext cx="2569464" cy="347472"/>
          </a:xfrm>
          <a:prstGeom prst="rect">
            <a:avLst/>
          </a:prstGeom>
          <a:noFill/>
          <a:extLst>
            <a:ext uri="{909E8E84-426E-40DD-AFC4-6F175D3DCCD1}">
              <a14:hiddenFill xmlns:a14="http://schemas.microsoft.com/office/drawing/2010/main">
                <a:solidFill>
                  <a:srgbClr val="FFFFFF"/>
                </a:solidFill>
              </a14:hiddenFill>
            </a:ext>
          </a:extLst>
        </p:spPr>
        <p:txBody>
          <a:bodyPr wrap="none" lIns="0" tIns="0" rIns="0" bIns="0">
            <a:noAutofit/>
          </a:bodyPr>
          <a:p>
            <a:pPr indent="0" algn="r"/>
            <a:r>
              <a:rPr lang="zh-TW" sz="1600" b="1">
                <a:latin typeface="微软雅黑" panose="020B0503020204020204" charset="-122"/>
                <a:ea typeface="微软雅黑" panose="020B0503020204020204" charset="-122"/>
              </a:rPr>
              <a:t>Smart cockpit live video</a:t>
            </a:r>
            <a:endParaRPr lang="zh-TW" sz="1600" b="1">
              <a:latin typeface="微软雅黑" panose="020B0503020204020204" charset="-122"/>
              <a:ea typeface="微软雅黑" panose="020B0503020204020204" charset="-122"/>
            </a:endParaRPr>
          </a:p>
        </p:txBody>
      </p:sp>
      <p:pic>
        <p:nvPicPr>
          <p:cNvPr id="6" name="图片 5"/>
          <p:cNvPicPr>
            <a:picLocks noChangeAspect="1"/>
          </p:cNvPicPr>
          <p:nvPr>
            <p:custDataLst>
              <p:tags r:id="rId1"/>
            </p:custDataLst>
          </p:nvPr>
        </p:nvPicPr>
        <p:blipFill>
          <a:blip r:embed="rId2"/>
          <a:stretch>
            <a:fillRect/>
          </a:stretch>
        </p:blipFill>
        <p:spPr>
          <a:xfrm>
            <a:off x="0" y="412115"/>
            <a:ext cx="9158605" cy="3723640"/>
          </a:xfrm>
          <a:prstGeom prst="rect">
            <a:avLst/>
          </a:prstGeom>
        </p:spPr>
      </p:pic>
      <p:sp>
        <p:nvSpPr>
          <p:cNvPr id="3" name="文本框 2"/>
          <p:cNvSpPr txBox="1"/>
          <p:nvPr/>
        </p:nvSpPr>
        <p:spPr>
          <a:xfrm>
            <a:off x="2483485" y="1996440"/>
            <a:ext cx="4275455" cy="460375"/>
          </a:xfrm>
          <a:prstGeom prst="rect">
            <a:avLst/>
          </a:prstGeom>
          <a:noFill/>
        </p:spPr>
        <p:txBody>
          <a:bodyPr wrap="square" rtlCol="0">
            <a:spAutoFit/>
          </a:bodyPr>
          <a:p>
            <a:r>
              <a:rPr lang="zh-CN" altLang="en-US" sz="2400">
                <a:solidFill>
                  <a:schemeClr val="bg1"/>
                </a:solidFill>
              </a:rPr>
              <a:t>A four-screen intelligent cockpit</a:t>
            </a:r>
            <a:endParaRPr lang="zh-CN" altLang="en-US" sz="2400">
              <a:solidFill>
                <a:schemeClr val="bg1"/>
              </a:solidFill>
            </a:endParaRPr>
          </a:p>
        </p:txBody>
      </p:sp>
    </p:spTree>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 name="矩形 20"/>
          <p:cNvSpPr/>
          <p:nvPr/>
        </p:nvSpPr>
        <p:spPr>
          <a:xfrm>
            <a:off x="6299073" y="52197"/>
            <a:ext cx="2535936" cy="329184"/>
          </a:xfrm>
          <a:prstGeom prst="rect">
            <a:avLst/>
          </a:prstGeom>
          <a:noFill/>
        </p:spPr>
        <p:txBody>
          <a:bodyPr wrap="none" lIns="0" tIns="0" rIns="0" bIns="0">
            <a:noAutofit/>
          </a:bodyPr>
          <a:p>
            <a:pPr indent="0" algn="r"/>
            <a:r>
              <a:rPr lang="zh-TW" sz="1600" b="1">
                <a:latin typeface="微软雅黑" panose="020B0503020204020204" charset="-122"/>
                <a:ea typeface="微软雅黑" panose="020B0503020204020204" charset="-122"/>
              </a:rPr>
              <a:t>Intelligent cabin hardware block diagram</a:t>
            </a:r>
            <a:endParaRPr lang="zh-TW" sz="1600" b="1">
              <a:latin typeface="微软雅黑" panose="020B0503020204020204" charset="-122"/>
              <a:ea typeface="微软雅黑" panose="020B0503020204020204" charset="-122"/>
            </a:endParaRPr>
          </a:p>
        </p:txBody>
      </p:sp>
      <p:pic>
        <p:nvPicPr>
          <p:cNvPr id="72" name="图片 71"/>
          <p:cNvPicPr>
            <a:picLocks noChangeAspect="1"/>
          </p:cNvPicPr>
          <p:nvPr>
            <p:custDataLst>
              <p:tags r:id="rId1"/>
            </p:custDataLst>
          </p:nvPr>
        </p:nvPicPr>
        <p:blipFill>
          <a:blip r:embed="rId2"/>
          <a:stretch>
            <a:fillRect/>
          </a:stretch>
        </p:blipFill>
        <p:spPr>
          <a:xfrm>
            <a:off x="35560" y="412750"/>
            <a:ext cx="9109710" cy="4240530"/>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 name="矩形 10"/>
          <p:cNvSpPr/>
          <p:nvPr/>
        </p:nvSpPr>
        <p:spPr>
          <a:xfrm>
            <a:off x="6311640" y="52018"/>
            <a:ext cx="2243494" cy="348343"/>
          </a:xfrm>
          <a:prstGeom prst="rect">
            <a:avLst/>
          </a:prstGeom>
          <a:noFill/>
        </p:spPr>
        <p:txBody>
          <a:bodyPr wrap="none" lIns="0" tIns="0" rIns="0" bIns="0">
            <a:noAutofit/>
          </a:bodyPr>
          <a:p>
            <a:pPr indent="0" algn="r"/>
            <a:r>
              <a:rPr sz="1600" b="1">
                <a:latin typeface="微软雅黑" panose="020B0503020204020204" charset="-122"/>
                <a:ea typeface="微软雅黑" panose="020B0503020204020204" charset="-122"/>
              </a:rPr>
              <a:t>Intelligent cockpit system block diagram</a:t>
            </a:r>
            <a:endParaRPr sz="1600" b="1">
              <a:latin typeface="微软雅黑" panose="020B0503020204020204" charset="-122"/>
              <a:ea typeface="微软雅黑" panose="020B0503020204020204" charset="-122"/>
            </a:endParaRPr>
          </a:p>
        </p:txBody>
      </p:sp>
      <p:sp>
        <p:nvSpPr>
          <p:cNvPr id="12" name="矩形 11"/>
          <p:cNvSpPr/>
          <p:nvPr/>
        </p:nvSpPr>
        <p:spPr>
          <a:xfrm>
            <a:off x="8555134" y="153436"/>
            <a:ext cx="298580" cy="294433"/>
          </a:xfrm>
          <a:prstGeom prst="rect">
            <a:avLst/>
          </a:prstGeom>
        </p:spPr>
        <p:txBody>
          <a:bodyPr wrap="none" lIns="0" tIns="0" rIns="0" bIns="0">
            <a:noAutofit/>
          </a:bodyPr>
          <a:p>
            <a:pPr indent="0" algn="just"/>
            <a:endParaRPr lang="zh-TW" sz="2500" b="1">
              <a:latin typeface="微软雅黑" panose="020B0503020204020204" charset="-122"/>
              <a:ea typeface="微软雅黑" panose="020B0503020204020204" charset="-122"/>
            </a:endParaRPr>
          </a:p>
        </p:txBody>
      </p:sp>
      <p:pic>
        <p:nvPicPr>
          <p:cNvPr id="13" name="图片 12"/>
          <p:cNvPicPr>
            <a:picLocks noChangeAspect="1"/>
          </p:cNvPicPr>
          <p:nvPr>
            <p:custDataLst>
              <p:tags r:id="rId1"/>
            </p:custDataLst>
          </p:nvPr>
        </p:nvPicPr>
        <p:blipFill>
          <a:blip r:embed="rId2"/>
          <a:stretch>
            <a:fillRect/>
          </a:stretch>
        </p:blipFill>
        <p:spPr>
          <a:xfrm>
            <a:off x="0" y="447675"/>
            <a:ext cx="9152255" cy="4253230"/>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4562856" y="725424"/>
            <a:ext cx="670560" cy="3328035"/>
          </a:xfrm>
          <a:prstGeom prst="rect">
            <a:avLst/>
          </a:prstGeom>
        </p:spPr>
      </p:pic>
      <p:sp>
        <p:nvSpPr>
          <p:cNvPr id="16" name="矩形 15"/>
          <p:cNvSpPr/>
          <p:nvPr/>
        </p:nvSpPr>
        <p:spPr>
          <a:xfrm>
            <a:off x="5745480" y="52197"/>
            <a:ext cx="3236976" cy="347472"/>
          </a:xfrm>
          <a:prstGeom prst="rect">
            <a:avLst/>
          </a:prstGeom>
          <a:noFill/>
        </p:spPr>
        <p:txBody>
          <a:bodyPr wrap="none" lIns="0" tIns="0" rIns="0" bIns="0">
            <a:noAutofit/>
          </a:bodyPr>
          <a:p>
            <a:pPr indent="0" algn="r"/>
            <a:r>
              <a:rPr sz="1600" b="1">
                <a:latin typeface="微软雅黑" panose="020B0503020204020204" charset="-122"/>
              </a:rPr>
              <a:t>Intelligent cockpit SOA software architecture</a:t>
            </a:r>
            <a:endParaRPr sz="1600" b="1">
              <a:latin typeface="微软雅黑" panose="020B0503020204020204" charset="-122"/>
            </a:endParaRPr>
          </a:p>
        </p:txBody>
      </p:sp>
      <p:sp>
        <p:nvSpPr>
          <p:cNvPr id="17" name="矩形 16"/>
          <p:cNvSpPr/>
          <p:nvPr/>
        </p:nvSpPr>
        <p:spPr>
          <a:xfrm>
            <a:off x="5507990" y="556260"/>
            <a:ext cx="3084195" cy="2675890"/>
          </a:xfrm>
          <a:prstGeom prst="rect">
            <a:avLst/>
          </a:prstGeom>
          <a:solidFill>
            <a:srgbClr val="FFFFFF"/>
          </a:solidFill>
        </p:spPr>
        <p:txBody>
          <a:bodyPr lIns="0" tIns="0" rIns="0" bIns="0">
            <a:noAutofit/>
          </a:bodyPr>
          <a:p>
            <a:pPr indent="127000">
              <a:lnSpc>
                <a:spcPts val="2350"/>
              </a:lnSpc>
            </a:pPr>
            <a:r>
              <a:rPr sz="1200"/>
              <a:t>Service-oriented Architecture (SOA) is a perfect solution to the challenges of automotive software architecture.</a:t>
            </a:r>
            <a:endParaRPr sz="1200"/>
          </a:p>
          <a:p>
            <a:pPr indent="127000">
              <a:lnSpc>
                <a:spcPts val="2350"/>
              </a:lnSpc>
            </a:pPr>
            <a:endParaRPr sz="1200"/>
          </a:p>
          <a:p>
            <a:pPr indent="127000">
              <a:lnSpc>
                <a:spcPts val="2350"/>
              </a:lnSpc>
            </a:pPr>
            <a:r>
              <a:rPr sz="1200"/>
              <a:t>SOA architecture: Features such as reusable, combinable and standardized service interfaces are conducive to the rapid introduction of new functions by Oems, flexible iteration, independent of hardware, operating system and programming language development mode is conducive to multi-party participation in software development, and the establishment of automotive ecosystem with OEM as the core.</a:t>
            </a:r>
            <a:endParaRPr sz="1200"/>
          </a:p>
        </p:txBody>
      </p:sp>
      <p:sp>
        <p:nvSpPr>
          <p:cNvPr id="20" name="文本框 19"/>
          <p:cNvSpPr txBox="1"/>
          <p:nvPr/>
        </p:nvSpPr>
        <p:spPr>
          <a:xfrm>
            <a:off x="7209155" y="4274820"/>
            <a:ext cx="3048000" cy="368300"/>
          </a:xfrm>
          <a:prstGeom prst="rect">
            <a:avLst/>
          </a:prstGeom>
          <a:noFill/>
        </p:spPr>
        <p:txBody>
          <a:bodyPr wrap="square" rtlCol="0">
            <a:spAutoFit/>
          </a:bodyPr>
          <a:p>
            <a:endParaRPr lang="zh-CN" altLang="en-US"/>
          </a:p>
        </p:txBody>
      </p:sp>
      <p:sp>
        <p:nvSpPr>
          <p:cNvPr id="4" name="文本框 3"/>
          <p:cNvSpPr txBox="1"/>
          <p:nvPr/>
        </p:nvSpPr>
        <p:spPr>
          <a:xfrm rot="5400000">
            <a:off x="4019550" y="2274570"/>
            <a:ext cx="1790065" cy="368300"/>
          </a:xfrm>
          <a:prstGeom prst="rect">
            <a:avLst/>
          </a:prstGeom>
          <a:noFill/>
        </p:spPr>
        <p:txBody>
          <a:bodyPr wrap="square" rtlCol="0">
            <a:spAutoFit/>
          </a:bodyPr>
          <a:p>
            <a:r>
              <a:rPr lang="zh-CN" altLang="en-US"/>
              <a:t>functional safety</a:t>
            </a:r>
            <a:endParaRPr lang="zh-CN" altLang="en-US"/>
          </a:p>
        </p:txBody>
      </p:sp>
      <p:graphicFrame>
        <p:nvGraphicFramePr>
          <p:cNvPr id="6" name="表格 5"/>
          <p:cNvGraphicFramePr/>
          <p:nvPr/>
        </p:nvGraphicFramePr>
        <p:xfrm>
          <a:off x="376238" y="705788"/>
          <a:ext cx="6715125" cy="3429000"/>
        </p:xfrm>
        <a:graphic>
          <a:graphicData uri="http://schemas.openxmlformats.org/drawingml/2006/table">
            <a:tbl>
              <a:tblPr/>
              <a:tblGrid>
                <a:gridCol w="889000"/>
                <a:gridCol w="102870"/>
                <a:gridCol w="889000"/>
                <a:gridCol w="69850"/>
                <a:gridCol w="889000"/>
                <a:gridCol w="70485"/>
                <a:gridCol w="889000"/>
              </a:tblGrid>
              <a:tr h="359410">
                <a:tc>
                  <a:txBody>
                    <a:bodyPr/>
                    <a:p>
                      <a:pPr marL="0" indent="0" algn="ctr">
                        <a:buNone/>
                      </a:pPr>
                      <a:r>
                        <a:rPr lang="en-US" sz="700" b="1">
                          <a:solidFill>
                            <a:srgbClr val="000000"/>
                          </a:solidFill>
                          <a:latin typeface="宋体" panose="02010600030101010101" pitchFamily="2" charset="-122"/>
                        </a:rPr>
                        <a:t>Application Layer</a:t>
                      </a: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solidFill>
                      <a:srgbClr val="DDEBF7"/>
                    </a:solidFill>
                  </a:tcPr>
                </a:tc>
                <a:tc rowSpan="13">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r>
                        <a:rPr lang="en-US" sz="700" b="1">
                          <a:solidFill>
                            <a:srgbClr val="000000"/>
                          </a:solidFill>
                          <a:latin typeface="宋体" panose="02010600030101010101" pitchFamily="2" charset="-122"/>
                        </a:rPr>
                        <a:t>Application</a:t>
                      </a: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solidFill>
                      <a:srgbClr val="DDEBF7"/>
                    </a:solid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r>
                        <a:rPr lang="en-US" sz="700" b="1">
                          <a:solidFill>
                            <a:srgbClr val="000000"/>
                          </a:solidFill>
                          <a:latin typeface="宋体" panose="02010600030101010101" pitchFamily="2" charset="-122"/>
                        </a:rPr>
                        <a:t>Application</a:t>
                      </a: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solidFill>
                      <a:srgbClr val="DDEBF7"/>
                    </a:solid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r>
                        <a:rPr lang="en-US" sz="700" b="1">
                          <a:solidFill>
                            <a:srgbClr val="000000"/>
                          </a:solidFill>
                          <a:latin typeface="宋体" panose="02010600030101010101" pitchFamily="2" charset="-122"/>
                        </a:rPr>
                        <a:t>Application</a:t>
                      </a:r>
                      <a:endParaRPr lang="en-US" altLang="en-US" sz="700" b="1">
                        <a:solidFill>
                          <a:srgbClr val="000000"/>
                        </a:solidFill>
                        <a:latin typeface="宋体" panose="02010600030101010101" pitchFamily="2" charset="-122"/>
                      </a:endParaRPr>
                    </a:p>
                  </a:txBody>
                  <a:tcPr marL="12700" marR="12700" marT="12700" vert="horz" anchor="ctr" anchorCtr="0">
                    <a:lnL>
                      <a:noFill/>
                    </a:lnL>
                    <a:lnR cap="flat">
                      <a:noFill/>
                    </a:lnR>
                    <a:lnT cap="flat">
                      <a:noFill/>
                    </a:lnT>
                    <a:lnB cap="flat">
                      <a:noFill/>
                    </a:lnB>
                    <a:lnTlToBr>
                      <a:noFill/>
                    </a:lnTlToBr>
                    <a:lnBlToTr>
                      <a:noFill/>
                    </a:lnBlToTr>
                    <a:solidFill>
                      <a:srgbClr val="DDEBF7"/>
                    </a:solidFill>
                  </a:tcPr>
                </a:tc>
              </a:tr>
              <a:tr h="144780">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vMerge="1">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cap="flat">
                      <a:noFill/>
                    </a:lnR>
                    <a:lnT cap="flat">
                      <a:noFill/>
                    </a:lnT>
                    <a:lnB cap="flat">
                      <a:noFill/>
                    </a:lnB>
                    <a:lnTlToBr>
                      <a:noFill/>
                    </a:lnTlToBr>
                    <a:lnBlToTr>
                      <a:noFill/>
                    </a:lnBlToTr>
                    <a:noFill/>
                  </a:tcPr>
                </a:tc>
              </a:tr>
              <a:tr h="359410">
                <a:tc rowSpan="3">
                  <a:txBody>
                    <a:bodyPr/>
                    <a:p>
                      <a:pPr marL="0" indent="0" algn="ctr">
                        <a:buNone/>
                      </a:pPr>
                      <a:r>
                        <a:rPr lang="en-US" sz="700" b="1">
                          <a:solidFill>
                            <a:srgbClr val="000000"/>
                          </a:solidFill>
                          <a:latin typeface="宋体" panose="02010600030101010101" pitchFamily="2" charset="-122"/>
                        </a:rPr>
                        <a:t>Service Framework</a:t>
                      </a: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solidFill>
                      <a:srgbClr val="BDD7EE"/>
                    </a:solidFill>
                  </a:tcPr>
                </a:tc>
                <a:tc vMerge="1">
                  <a:tcPr/>
                </a:tc>
                <a:tc>
                  <a:txBody>
                    <a:bodyPr/>
                    <a:p>
                      <a:pPr marL="0" indent="0" algn="ctr">
                        <a:buNone/>
                      </a:pPr>
                      <a:r>
                        <a:rPr lang="en-US" sz="700" b="1">
                          <a:solidFill>
                            <a:srgbClr val="000000"/>
                          </a:solidFill>
                          <a:latin typeface="宋体" panose="02010600030101010101" pitchFamily="2" charset="-122"/>
                        </a:rPr>
                        <a:t>Service</a:t>
                      </a: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solidFill>
                      <a:srgbClr val="BDD7EE"/>
                    </a:solid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r>
                        <a:rPr lang="en-US" sz="700" b="1">
                          <a:solidFill>
                            <a:srgbClr val="000000"/>
                          </a:solidFill>
                          <a:latin typeface="宋体" panose="02010600030101010101" pitchFamily="2" charset="-122"/>
                        </a:rPr>
                        <a:t>Service</a:t>
                      </a: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solidFill>
                      <a:srgbClr val="BDD7EE"/>
                    </a:solid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r>
                        <a:rPr lang="en-US" sz="700" b="1">
                          <a:solidFill>
                            <a:srgbClr val="000000"/>
                          </a:solidFill>
                          <a:latin typeface="宋体" panose="02010600030101010101" pitchFamily="2" charset="-122"/>
                        </a:rPr>
                        <a:t>Service</a:t>
                      </a:r>
                      <a:endParaRPr lang="en-US" altLang="en-US" sz="700" b="1">
                        <a:solidFill>
                          <a:srgbClr val="000000"/>
                        </a:solidFill>
                        <a:latin typeface="宋体" panose="02010600030101010101" pitchFamily="2" charset="-122"/>
                      </a:endParaRPr>
                    </a:p>
                  </a:txBody>
                  <a:tcPr marL="12700" marR="12700" marT="12700" vert="horz" anchor="ctr" anchorCtr="0">
                    <a:lnL>
                      <a:noFill/>
                    </a:lnL>
                    <a:lnR cap="flat">
                      <a:noFill/>
                    </a:lnR>
                    <a:lnT cap="flat">
                      <a:noFill/>
                    </a:lnT>
                    <a:lnB cap="flat">
                      <a:noFill/>
                    </a:lnB>
                    <a:lnTlToBr>
                      <a:noFill/>
                    </a:lnTlToBr>
                    <a:lnBlToTr>
                      <a:noFill/>
                    </a:lnBlToTr>
                    <a:solidFill>
                      <a:srgbClr val="BDD7EE"/>
                    </a:solidFill>
                  </a:tcPr>
                </a:tc>
              </a:tr>
              <a:tr h="144780">
                <a:tc vMerge="1">
                  <a:tcPr/>
                </a:tc>
                <a:tc vMerge="1">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cap="flat">
                      <a:noFill/>
                    </a:lnR>
                    <a:lnT cap="flat">
                      <a:noFill/>
                    </a:lnT>
                    <a:lnB cap="flat">
                      <a:noFill/>
                    </a:lnB>
                    <a:lnTlToBr>
                      <a:noFill/>
                    </a:lnTlToBr>
                    <a:lnBlToTr>
                      <a:noFill/>
                    </a:lnBlToTr>
                    <a:noFill/>
                  </a:tcPr>
                </a:tc>
              </a:tr>
              <a:tr h="359410">
                <a:tc vMerge="1">
                  <a:tcPr>
                    <a:lnB cap="flat">
                      <a:noFill/>
                    </a:lnB>
                  </a:tcPr>
                </a:tc>
                <a:tc vMerge="1">
                  <a:tcPr/>
                </a:tc>
                <a:tc gridSpan="5">
                  <a:txBody>
                    <a:bodyPr/>
                    <a:p>
                      <a:pPr marL="0" indent="0" algn="ctr">
                        <a:buNone/>
                      </a:pPr>
                      <a:r>
                        <a:rPr lang="en-US" sz="700" b="1">
                          <a:solidFill>
                            <a:srgbClr val="000000"/>
                          </a:solidFill>
                          <a:latin typeface="宋体" panose="02010600030101010101" pitchFamily="2" charset="-122"/>
                        </a:rPr>
                        <a:t>SOA Middleware</a:t>
                      </a:r>
                      <a:endParaRPr lang="en-US" altLang="en-US" sz="700" b="1">
                        <a:solidFill>
                          <a:srgbClr val="000000"/>
                        </a:solidFill>
                        <a:latin typeface="宋体" panose="02010600030101010101" pitchFamily="2" charset="-122"/>
                      </a:endParaRPr>
                    </a:p>
                  </a:txBody>
                  <a:tcPr marL="12700" marR="12700" marT="12700" vert="horz" anchor="ctr" anchorCtr="0">
                    <a:lnL>
                      <a:noFill/>
                    </a:lnL>
                    <a:lnR cap="flat">
                      <a:noFill/>
                    </a:lnR>
                    <a:lnT cap="flat">
                      <a:noFill/>
                    </a:lnT>
                    <a:lnB cap="flat">
                      <a:noFill/>
                    </a:lnB>
                    <a:lnTlToBr>
                      <a:noFill/>
                    </a:lnTlToBr>
                    <a:lnBlToTr>
                      <a:noFill/>
                    </a:lnBlToTr>
                    <a:solidFill>
                      <a:srgbClr val="BDD7EE"/>
                    </a:solidFill>
                  </a:tcPr>
                </a:tc>
                <a:tc hMerge="1">
                  <a:tcPr>
                    <a:lnT cap="flat">
                      <a:noFill/>
                    </a:lnT>
                    <a:lnB cap="flat">
                      <a:noFill/>
                    </a:lnB>
                  </a:tcPr>
                </a:tc>
                <a:tc hMerge="1">
                  <a:tcPr>
                    <a:lnT cap="flat">
                      <a:noFill/>
                    </a:lnT>
                    <a:lnB cap="flat">
                      <a:noFill/>
                    </a:lnB>
                  </a:tcPr>
                </a:tc>
                <a:tc hMerge="1">
                  <a:tcPr>
                    <a:lnT cap="flat">
                      <a:noFill/>
                    </a:lnT>
                    <a:lnB cap="flat">
                      <a:noFill/>
                    </a:lnB>
                  </a:tcPr>
                </a:tc>
                <a:tc hMerge="1">
                  <a:tcPr>
                    <a:lnR cap="flat">
                      <a:noFill/>
                    </a:lnR>
                    <a:lnT cap="flat">
                      <a:noFill/>
                    </a:lnT>
                    <a:lnB cap="flat">
                      <a:noFill/>
                    </a:lnB>
                  </a:tcPr>
                </a:tc>
              </a:tr>
              <a:tr h="145415">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vMerge="1">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cap="flat">
                      <a:noFill/>
                    </a:lnR>
                    <a:lnT cap="flat">
                      <a:noFill/>
                    </a:lnT>
                    <a:lnB cap="flat">
                      <a:noFill/>
                    </a:lnB>
                    <a:lnTlToBr>
                      <a:noFill/>
                    </a:lnTlToBr>
                    <a:lnBlToTr>
                      <a:noFill/>
                    </a:lnBlToTr>
                    <a:noFill/>
                  </a:tcPr>
                </a:tc>
              </a:tr>
              <a:tr h="368935">
                <a:tc rowSpan="3">
                  <a:txBody>
                    <a:bodyPr/>
                    <a:p>
                      <a:pPr marL="0" indent="0" algn="ctr">
                        <a:buNone/>
                      </a:pPr>
                      <a:r>
                        <a:rPr lang="en-US" sz="700" b="1">
                          <a:solidFill>
                            <a:srgbClr val="000000"/>
                          </a:solidFill>
                          <a:latin typeface="宋体" panose="02010600030101010101" pitchFamily="2" charset="-122"/>
                        </a:rPr>
                        <a:t>Strata Intermedium</a:t>
                      </a: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solidFill>
                      <a:srgbClr val="9BC2E6"/>
                    </a:solidFill>
                  </a:tcPr>
                </a:tc>
                <a:tc vMerge="1">
                  <a:tcPr/>
                </a:tc>
                <a:tc>
                  <a:txBody>
                    <a:bodyPr/>
                    <a:p>
                      <a:pPr marL="0" indent="0" algn="ctr">
                        <a:buNone/>
                      </a:pPr>
                      <a:r>
                        <a:rPr lang="en-US" sz="700" b="1">
                          <a:solidFill>
                            <a:srgbClr val="000000"/>
                          </a:solidFill>
                          <a:latin typeface="宋体" panose="02010600030101010101" pitchFamily="2" charset="-122"/>
                        </a:rPr>
                        <a:t>Application OS</a:t>
                      </a:r>
                      <a:endParaRPr lang="en-US" sz="700" b="1">
                        <a:solidFill>
                          <a:srgbClr val="000000"/>
                        </a:solidFill>
                        <a:latin typeface="宋体" panose="02010600030101010101" pitchFamily="2" charset="-122"/>
                      </a:endParaRPr>
                    </a:p>
                    <a:p>
                      <a:pPr marL="0" indent="0" algn="ctr">
                        <a:buNone/>
                      </a:pPr>
                      <a:r>
                        <a:rPr lang="en-US" sz="700" b="1">
                          <a:solidFill>
                            <a:srgbClr val="000000"/>
                          </a:solidFill>
                          <a:latin typeface="宋体" panose="02010600030101010101" pitchFamily="2" charset="-122"/>
                        </a:rPr>
                        <a:t>Android</a:t>
                      </a:r>
                      <a:endParaRPr lang="en-US" sz="700" b="1">
                        <a:solidFill>
                          <a:srgbClr val="000000"/>
                        </a:solidFill>
                        <a:latin typeface="宋体" panose="02010600030101010101" pitchFamily="2" charset="-122"/>
                      </a:endParaRPr>
                    </a:p>
                    <a:p>
                      <a:pPr marL="0" indent="0" algn="ctr">
                        <a:buNone/>
                      </a:pPr>
                      <a:r>
                        <a:rPr lang="en-US" sz="700" b="1">
                          <a:solidFill>
                            <a:srgbClr val="000000"/>
                          </a:solidFill>
                          <a:latin typeface="宋体" panose="02010600030101010101" pitchFamily="2" charset="-122"/>
                        </a:rPr>
                        <a:t>BSP</a:t>
                      </a: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solidFill>
                      <a:srgbClr val="9BC2E6"/>
                    </a:solid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r>
                        <a:rPr lang="en-US" sz="700" b="1">
                          <a:solidFill>
                            <a:srgbClr val="000000"/>
                          </a:solidFill>
                          <a:latin typeface="宋体" panose="02010600030101010101" pitchFamily="2" charset="-122"/>
                        </a:rPr>
                        <a:t>RTOS</a:t>
                      </a:r>
                      <a:endParaRPr lang="en-US" sz="700" b="1">
                        <a:solidFill>
                          <a:srgbClr val="000000"/>
                        </a:solidFill>
                        <a:latin typeface="宋体" panose="02010600030101010101" pitchFamily="2" charset="-122"/>
                      </a:endParaRPr>
                    </a:p>
                    <a:p>
                      <a:pPr marL="0" indent="0" algn="ctr">
                        <a:buNone/>
                      </a:pPr>
                      <a:r>
                        <a:rPr lang="en-US" sz="700" b="1">
                          <a:solidFill>
                            <a:srgbClr val="000000"/>
                          </a:solidFill>
                          <a:latin typeface="宋体" panose="02010600030101010101" pitchFamily="2" charset="-122"/>
                        </a:rPr>
                        <a:t>QNX</a:t>
                      </a:r>
                      <a:endParaRPr lang="en-US" sz="700" b="1">
                        <a:solidFill>
                          <a:srgbClr val="000000"/>
                        </a:solidFill>
                        <a:latin typeface="宋体" panose="02010600030101010101" pitchFamily="2" charset="-122"/>
                      </a:endParaRPr>
                    </a:p>
                    <a:p>
                      <a:pPr marL="0" indent="0" algn="ctr">
                        <a:buNone/>
                      </a:pPr>
                      <a:r>
                        <a:rPr lang="en-US" sz="700" b="1">
                          <a:solidFill>
                            <a:srgbClr val="000000"/>
                          </a:solidFill>
                          <a:latin typeface="宋体" panose="02010600030101010101" pitchFamily="2" charset="-122"/>
                        </a:rPr>
                        <a:t>BSP</a:t>
                      </a: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solidFill>
                      <a:srgbClr val="9BC2E6"/>
                    </a:solid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r>
                        <a:rPr lang="en-US" sz="700" b="1">
                          <a:solidFill>
                            <a:srgbClr val="000000"/>
                          </a:solidFill>
                          <a:latin typeface="宋体" panose="02010600030101010101" pitchFamily="2" charset="-122"/>
                        </a:rPr>
                        <a:t>Autosar</a:t>
                      </a:r>
                      <a:endParaRPr lang="en-US" sz="700" b="1">
                        <a:solidFill>
                          <a:srgbClr val="000000"/>
                        </a:solidFill>
                        <a:latin typeface="宋体" panose="02010600030101010101" pitchFamily="2" charset="-122"/>
                      </a:endParaRPr>
                    </a:p>
                    <a:p>
                      <a:pPr marL="0" indent="0" algn="ctr">
                        <a:buNone/>
                      </a:pPr>
                      <a:r>
                        <a:rPr lang="en-US" sz="700" b="1">
                          <a:solidFill>
                            <a:srgbClr val="000000"/>
                          </a:solidFill>
                          <a:latin typeface="宋体" panose="02010600030101010101" pitchFamily="2" charset="-122"/>
                        </a:rPr>
                        <a:t>Classic</a:t>
                      </a:r>
                      <a:endParaRPr lang="en-US" sz="700" b="1">
                        <a:solidFill>
                          <a:srgbClr val="000000"/>
                        </a:solidFill>
                        <a:latin typeface="宋体" panose="02010600030101010101" pitchFamily="2" charset="-122"/>
                      </a:endParaRPr>
                    </a:p>
                    <a:p>
                      <a:pPr marL="0" indent="0" algn="ctr">
                        <a:buNone/>
                      </a:pPr>
                      <a:r>
                        <a:rPr lang="en-US" sz="700" b="1">
                          <a:solidFill>
                            <a:srgbClr val="000000"/>
                          </a:solidFill>
                          <a:latin typeface="宋体" panose="02010600030101010101" pitchFamily="2" charset="-122"/>
                        </a:rPr>
                        <a:t>MACL</a:t>
                      </a:r>
                      <a:endParaRPr lang="en-US" altLang="en-US" sz="700" b="1">
                        <a:solidFill>
                          <a:srgbClr val="000000"/>
                        </a:solidFill>
                        <a:latin typeface="宋体" panose="02010600030101010101" pitchFamily="2" charset="-122"/>
                      </a:endParaRPr>
                    </a:p>
                  </a:txBody>
                  <a:tcPr marL="12700" marR="12700" marT="12700" vert="horz" anchor="ctr" anchorCtr="0">
                    <a:lnL>
                      <a:noFill/>
                    </a:lnL>
                    <a:lnR cap="flat">
                      <a:noFill/>
                    </a:lnR>
                    <a:lnT cap="flat">
                      <a:noFill/>
                    </a:lnT>
                    <a:lnB cap="flat">
                      <a:noFill/>
                    </a:lnB>
                    <a:lnTlToBr>
                      <a:noFill/>
                    </a:lnTlToBr>
                    <a:lnBlToTr>
                      <a:noFill/>
                    </a:lnBlToTr>
                    <a:solidFill>
                      <a:srgbClr val="9BC2E6"/>
                    </a:solidFill>
                  </a:tcPr>
                </a:tc>
              </a:tr>
              <a:tr h="165100">
                <a:tc vMerge="1">
                  <a:tcPr/>
                </a:tc>
                <a:tc vMerge="1">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cap="flat">
                      <a:noFill/>
                    </a:lnR>
                    <a:lnT cap="flat">
                      <a:noFill/>
                    </a:lnT>
                    <a:lnB cap="flat">
                      <a:noFill/>
                    </a:lnB>
                    <a:lnTlToBr>
                      <a:noFill/>
                    </a:lnTlToBr>
                    <a:lnBlToTr>
                      <a:noFill/>
                    </a:lnBlToTr>
                    <a:noFill/>
                  </a:tcPr>
                </a:tc>
              </a:tr>
              <a:tr h="359410">
                <a:tc vMerge="1">
                  <a:tcPr>
                    <a:lnB cap="flat">
                      <a:noFill/>
                    </a:lnB>
                  </a:tcPr>
                </a:tc>
                <a:tc vMerge="1">
                  <a:tcPr/>
                </a:tc>
                <a:tc gridSpan="5">
                  <a:txBody>
                    <a:bodyPr/>
                    <a:p>
                      <a:pPr marL="0" indent="0" algn="ctr">
                        <a:buNone/>
                      </a:pPr>
                      <a:r>
                        <a:rPr lang="en-US" sz="700" b="1">
                          <a:solidFill>
                            <a:srgbClr val="000000"/>
                          </a:solidFill>
                          <a:latin typeface="宋体" panose="02010600030101010101" pitchFamily="2" charset="-122"/>
                        </a:rPr>
                        <a:t>Other Middleware</a:t>
                      </a:r>
                      <a:endParaRPr lang="en-US" altLang="en-US" sz="700" b="1">
                        <a:solidFill>
                          <a:srgbClr val="000000"/>
                        </a:solidFill>
                        <a:latin typeface="宋体" panose="02010600030101010101" pitchFamily="2" charset="-122"/>
                      </a:endParaRPr>
                    </a:p>
                  </a:txBody>
                  <a:tcPr marL="12700" marR="12700" marT="12700" vert="horz" anchor="ctr" anchorCtr="0">
                    <a:lnL>
                      <a:noFill/>
                    </a:lnL>
                    <a:lnR cap="flat">
                      <a:noFill/>
                    </a:lnR>
                    <a:lnT cap="flat">
                      <a:noFill/>
                    </a:lnT>
                    <a:lnB cap="flat">
                      <a:noFill/>
                    </a:lnB>
                    <a:lnTlToBr>
                      <a:noFill/>
                    </a:lnTlToBr>
                    <a:lnBlToTr>
                      <a:noFill/>
                    </a:lnBlToTr>
                    <a:solidFill>
                      <a:srgbClr val="9BC2E6"/>
                    </a:solidFill>
                  </a:tcPr>
                </a:tc>
                <a:tc hMerge="1">
                  <a:tcPr>
                    <a:lnT cap="flat">
                      <a:noFill/>
                    </a:lnT>
                    <a:lnB cap="flat">
                      <a:noFill/>
                    </a:lnB>
                  </a:tcPr>
                </a:tc>
                <a:tc hMerge="1">
                  <a:tcPr>
                    <a:lnT cap="flat">
                      <a:noFill/>
                    </a:lnT>
                    <a:lnB cap="flat">
                      <a:noFill/>
                    </a:lnB>
                  </a:tcPr>
                </a:tc>
                <a:tc hMerge="1">
                  <a:tcPr>
                    <a:lnT cap="flat">
                      <a:noFill/>
                    </a:lnT>
                    <a:lnB cap="flat">
                      <a:noFill/>
                    </a:lnB>
                  </a:tcPr>
                </a:tc>
                <a:tc hMerge="1">
                  <a:tcPr>
                    <a:lnR cap="flat">
                      <a:noFill/>
                    </a:lnR>
                    <a:lnT cap="flat">
                      <a:noFill/>
                    </a:lnT>
                    <a:lnB cap="flat">
                      <a:noFill/>
                    </a:lnB>
                  </a:tcPr>
                </a:tc>
              </a:tr>
              <a:tr h="144780">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vMerge="1">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cap="flat">
                      <a:noFill/>
                    </a:lnR>
                    <a:lnT cap="flat">
                      <a:noFill/>
                    </a:lnT>
                    <a:lnB cap="flat">
                      <a:noFill/>
                    </a:lnB>
                    <a:lnTlToBr>
                      <a:noFill/>
                    </a:lnTlToBr>
                    <a:lnBlToTr>
                      <a:noFill/>
                    </a:lnBlToTr>
                    <a:noFill/>
                  </a:tcPr>
                </a:tc>
              </a:tr>
              <a:tr h="359410">
                <a:tc>
                  <a:txBody>
                    <a:bodyPr/>
                    <a:p>
                      <a:pPr marL="0" indent="0" algn="ctr">
                        <a:buNone/>
                      </a:pPr>
                      <a:r>
                        <a:rPr lang="en-US" sz="700" b="1">
                          <a:solidFill>
                            <a:srgbClr val="000000"/>
                          </a:solidFill>
                          <a:latin typeface="宋体" panose="02010600030101010101" pitchFamily="2" charset="-122"/>
                        </a:rPr>
                        <a:t>Hardware Abstraction Layer</a:t>
                      </a: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solidFill>
                      <a:srgbClr val="5B9BD5"/>
                    </a:solidFill>
                  </a:tcPr>
                </a:tc>
                <a:tc vMerge="1">
                  <a:tcPr/>
                </a:tc>
                <a:tc gridSpan="5">
                  <a:txBody>
                    <a:bodyPr/>
                    <a:p>
                      <a:pPr marL="0" indent="0" algn="ctr">
                        <a:buNone/>
                      </a:pPr>
                      <a:r>
                        <a:rPr lang="en-US" sz="700" b="1">
                          <a:solidFill>
                            <a:srgbClr val="000000"/>
                          </a:solidFill>
                          <a:latin typeface="宋体" panose="02010600030101010101" pitchFamily="2" charset="-122"/>
                        </a:rPr>
                        <a:t>Device Agent DP/ Device Driver DD</a:t>
                      </a:r>
                      <a:endParaRPr lang="en-US" altLang="en-US" sz="700" b="1">
                        <a:solidFill>
                          <a:srgbClr val="000000"/>
                        </a:solidFill>
                        <a:latin typeface="宋体" panose="02010600030101010101" pitchFamily="2" charset="-122"/>
                      </a:endParaRPr>
                    </a:p>
                  </a:txBody>
                  <a:tcPr marL="12700" marR="12700" marT="12700" vert="horz" anchor="ctr" anchorCtr="0">
                    <a:lnL>
                      <a:noFill/>
                    </a:lnL>
                    <a:lnR cap="flat">
                      <a:noFill/>
                    </a:lnR>
                    <a:lnT cap="flat">
                      <a:noFill/>
                    </a:lnT>
                    <a:lnB cap="flat">
                      <a:noFill/>
                    </a:lnB>
                    <a:lnTlToBr>
                      <a:noFill/>
                    </a:lnTlToBr>
                    <a:lnBlToTr>
                      <a:noFill/>
                    </a:lnBlToTr>
                    <a:solidFill>
                      <a:srgbClr val="5B9BD5"/>
                    </a:solidFill>
                  </a:tcPr>
                </a:tc>
                <a:tc hMerge="1">
                  <a:tcPr>
                    <a:lnT cap="flat">
                      <a:noFill/>
                    </a:lnT>
                    <a:lnB cap="flat">
                      <a:noFill/>
                    </a:lnB>
                  </a:tcPr>
                </a:tc>
                <a:tc hMerge="1">
                  <a:tcPr>
                    <a:lnT cap="flat">
                      <a:noFill/>
                    </a:lnT>
                    <a:lnB cap="flat">
                      <a:noFill/>
                    </a:lnB>
                  </a:tcPr>
                </a:tc>
                <a:tc hMerge="1">
                  <a:tcPr>
                    <a:lnT cap="flat">
                      <a:noFill/>
                    </a:lnT>
                    <a:lnB cap="flat">
                      <a:noFill/>
                    </a:lnB>
                  </a:tcPr>
                </a:tc>
                <a:tc hMerge="1">
                  <a:tcPr>
                    <a:lnR cap="flat">
                      <a:noFill/>
                    </a:lnR>
                    <a:lnT cap="flat">
                      <a:noFill/>
                    </a:lnT>
                    <a:lnB cap="flat">
                      <a:noFill/>
                    </a:lnB>
                  </a:tcPr>
                </a:tc>
              </a:tr>
              <a:tr h="144780">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vMerge="1">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marL="0" indent="0" algn="ctr">
                        <a:buNone/>
                      </a:pPr>
                      <a:endParaRPr lang="en-US" altLang="en-US" sz="700" b="1">
                        <a:solidFill>
                          <a:srgbClr val="000000"/>
                        </a:solidFill>
                        <a:latin typeface="宋体" panose="02010600030101010101" pitchFamily="2" charset="-122"/>
                      </a:endParaRPr>
                    </a:p>
                  </a:txBody>
                  <a:tcPr marL="12700" marR="12700" marT="12700" vert="horz" anchor="ctr" anchorCtr="0">
                    <a:lnL>
                      <a:noFill/>
                    </a:lnL>
                    <a:lnR cap="flat">
                      <a:noFill/>
                    </a:lnR>
                    <a:lnT cap="flat">
                      <a:noFill/>
                    </a:lnT>
                    <a:lnB cap="flat">
                      <a:noFill/>
                    </a:lnB>
                    <a:lnTlToBr>
                      <a:noFill/>
                    </a:lnTlToBr>
                    <a:lnBlToTr>
                      <a:noFill/>
                    </a:lnBlToTr>
                    <a:noFill/>
                  </a:tcPr>
                </a:tc>
              </a:tr>
              <a:tr h="359410">
                <a:tc>
                  <a:txBody>
                    <a:bodyPr/>
                    <a:p>
                      <a:pPr marL="0" indent="0" algn="ctr">
                        <a:buNone/>
                      </a:pPr>
                      <a:r>
                        <a:rPr lang="en-US" sz="700" b="1">
                          <a:solidFill>
                            <a:srgbClr val="000000"/>
                          </a:solidFill>
                          <a:latin typeface="宋体" panose="02010600030101010101" pitchFamily="2" charset="-122"/>
                        </a:rPr>
                        <a:t>Hardware Platform</a:t>
                      </a:r>
                      <a:endParaRPr lang="en-US" altLang="en-US" sz="700" b="1">
                        <a:solidFill>
                          <a:srgbClr val="000000"/>
                        </a:solidFill>
                        <a:latin typeface="宋体" panose="02010600030101010101" pitchFamily="2" charset="-122"/>
                      </a:endParaRPr>
                    </a:p>
                  </a:txBody>
                  <a:tcPr marL="12700" marR="12700" marT="12700" vert="horz" anchor="ctr" anchorCtr="0">
                    <a:lnL>
                      <a:noFill/>
                    </a:lnL>
                    <a:lnR>
                      <a:noFill/>
                    </a:lnR>
                    <a:lnT cap="flat">
                      <a:noFill/>
                    </a:lnT>
                    <a:lnB cap="flat">
                      <a:noFill/>
                    </a:lnB>
                    <a:lnTlToBr>
                      <a:noFill/>
                    </a:lnTlToBr>
                    <a:lnBlToTr>
                      <a:noFill/>
                    </a:lnBlToTr>
                    <a:solidFill>
                      <a:srgbClr val="4472C4"/>
                    </a:solidFill>
                  </a:tcPr>
                </a:tc>
                <a:tc vMerge="1">
                  <a:tcPr>
                    <a:lnB cap="flat">
                      <a:noFill/>
                    </a:lnB>
                  </a:tcPr>
                </a:tc>
                <a:tc gridSpan="5">
                  <a:txBody>
                    <a:bodyPr/>
                    <a:p>
                      <a:pPr marL="0" indent="0" algn="ctr">
                        <a:buNone/>
                      </a:pPr>
                      <a:r>
                        <a:rPr lang="en-US" sz="700" b="1">
                          <a:solidFill>
                            <a:srgbClr val="000000"/>
                          </a:solidFill>
                          <a:latin typeface="宋体" panose="02010600030101010101" pitchFamily="2" charset="-122"/>
                        </a:rPr>
                        <a:t>ECU</a:t>
                      </a:r>
                      <a:endParaRPr lang="en-US" altLang="en-US" sz="700" b="1">
                        <a:solidFill>
                          <a:srgbClr val="000000"/>
                        </a:solidFill>
                        <a:latin typeface="宋体" panose="02010600030101010101" pitchFamily="2" charset="-122"/>
                      </a:endParaRPr>
                    </a:p>
                  </a:txBody>
                  <a:tcPr marL="12700" marR="12700" marT="12700" vert="horz" anchor="ctr" anchorCtr="0">
                    <a:lnL>
                      <a:noFill/>
                    </a:lnL>
                    <a:lnR cap="flat">
                      <a:noFill/>
                    </a:lnR>
                    <a:lnT cap="flat">
                      <a:noFill/>
                    </a:lnT>
                    <a:lnB cap="flat">
                      <a:noFill/>
                    </a:lnB>
                    <a:lnTlToBr>
                      <a:noFill/>
                    </a:lnTlToBr>
                    <a:lnBlToTr>
                      <a:noFill/>
                    </a:lnBlToTr>
                    <a:solidFill>
                      <a:srgbClr val="4472C4"/>
                    </a:solidFill>
                  </a:tcPr>
                </a:tc>
                <a:tc hMerge="1">
                  <a:tcPr>
                    <a:lnT cap="flat">
                      <a:noFill/>
                    </a:lnT>
                    <a:lnB cap="flat">
                      <a:noFill/>
                    </a:lnB>
                  </a:tcPr>
                </a:tc>
                <a:tc hMerge="1">
                  <a:tcPr>
                    <a:lnT cap="flat">
                      <a:noFill/>
                    </a:lnT>
                    <a:lnB cap="flat">
                      <a:noFill/>
                    </a:lnB>
                  </a:tcPr>
                </a:tc>
                <a:tc hMerge="1">
                  <a:tcPr>
                    <a:lnT cap="flat">
                      <a:noFill/>
                    </a:lnT>
                    <a:lnB cap="flat">
                      <a:noFill/>
                    </a:lnB>
                  </a:tcPr>
                </a:tc>
                <a:tc hMerge="1">
                  <a:tcPr>
                    <a:lnR cap="flat">
                      <a:noFill/>
                    </a:lnR>
                    <a:lnT cap="flat">
                      <a:noFill/>
                    </a:lnT>
                    <a:lnB cap="flat">
                      <a:noFill/>
                    </a:lnB>
                  </a:tcPr>
                </a:tc>
              </a:tr>
            </a:tbl>
          </a:graphicData>
        </a:graphic>
      </p:graphicFrame>
      <p:sp>
        <p:nvSpPr>
          <p:cNvPr id="7" name="矩形 6"/>
          <p:cNvSpPr/>
          <p:nvPr/>
        </p:nvSpPr>
        <p:spPr>
          <a:xfrm>
            <a:off x="376555" y="639445"/>
            <a:ext cx="953770" cy="3149600"/>
          </a:xfrm>
          <a:prstGeom prst="rect">
            <a:avLst/>
          </a:prstGeom>
          <a:noFill/>
          <a:ln w="12700">
            <a:solidFill>
              <a:srgbClr val="00B05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矩形 7"/>
          <p:cNvSpPr/>
          <p:nvPr>
            <p:custDataLst>
              <p:tags r:id="rId2"/>
            </p:custDataLst>
          </p:nvPr>
        </p:nvSpPr>
        <p:spPr>
          <a:xfrm>
            <a:off x="1331595" y="639445"/>
            <a:ext cx="2887345" cy="3155315"/>
          </a:xfrm>
          <a:prstGeom prst="rect">
            <a:avLst/>
          </a:prstGeom>
          <a:noFill/>
          <a:ln w="12700">
            <a:solidFill>
              <a:srgbClr val="00B05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矩形 8"/>
          <p:cNvSpPr/>
          <p:nvPr>
            <p:custDataLst>
              <p:tags r:id="rId3"/>
            </p:custDataLst>
          </p:nvPr>
        </p:nvSpPr>
        <p:spPr>
          <a:xfrm>
            <a:off x="323850" y="3846195"/>
            <a:ext cx="3904615" cy="428625"/>
          </a:xfrm>
          <a:prstGeom prst="rect">
            <a:avLst/>
          </a:prstGeom>
          <a:noFill/>
          <a:ln w="12700">
            <a:solidFill>
              <a:srgbClr val="00B05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矩形 11"/>
          <p:cNvSpPr/>
          <p:nvPr/>
        </p:nvSpPr>
        <p:spPr>
          <a:xfrm>
            <a:off x="7020433" y="52070"/>
            <a:ext cx="1917192" cy="347472"/>
          </a:xfrm>
          <a:prstGeom prst="rect">
            <a:avLst/>
          </a:prstGeom>
          <a:noFill/>
        </p:spPr>
        <p:txBody>
          <a:bodyPr wrap="none" lIns="0" tIns="0" rIns="0" bIns="0">
            <a:noAutofit/>
          </a:bodyPr>
          <a:p>
            <a:pPr indent="0" algn="r"/>
            <a:r>
              <a:rPr lang="zh-TW" sz="1600" b="1">
                <a:latin typeface="微软雅黑" panose="020B0503020204020204" charset="-122"/>
                <a:ea typeface="微软雅黑" panose="020B0503020204020204" charset="-122"/>
                <a:sym typeface="+mn-ea"/>
              </a:rPr>
              <a:t>Android software block diagram</a:t>
            </a:r>
            <a:endParaRPr lang="zh-TW" sz="1600" b="1">
              <a:latin typeface="微软雅黑" panose="020B0503020204020204" charset="-122"/>
              <a:ea typeface="微软雅黑" panose="020B0503020204020204" charset="-122"/>
              <a:sym typeface="+mn-ea"/>
            </a:endParaRPr>
          </a:p>
        </p:txBody>
      </p:sp>
      <p:pic>
        <p:nvPicPr>
          <p:cNvPr id="51" name="图片 50"/>
          <p:cNvPicPr>
            <a:picLocks noChangeAspect="1"/>
          </p:cNvPicPr>
          <p:nvPr>
            <p:custDataLst>
              <p:tags r:id="rId1"/>
            </p:custDataLst>
          </p:nvPr>
        </p:nvPicPr>
        <p:blipFill>
          <a:blip r:embed="rId2"/>
          <a:stretch>
            <a:fillRect/>
          </a:stretch>
        </p:blipFill>
        <p:spPr>
          <a:xfrm>
            <a:off x="-36195" y="412115"/>
            <a:ext cx="9180195" cy="4286885"/>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7020687" y="-254"/>
            <a:ext cx="1917192" cy="347472"/>
          </a:xfrm>
          <a:prstGeom prst="rect">
            <a:avLst/>
          </a:prstGeom>
          <a:noFill/>
        </p:spPr>
        <p:txBody>
          <a:bodyPr wrap="none" lIns="0" tIns="0" rIns="0" bIns="0">
            <a:noAutofit/>
          </a:bodyPr>
          <a:p>
            <a:pPr indent="0" algn="r"/>
            <a:r>
              <a:rPr lang="zh-TW" sz="1600" b="1">
                <a:latin typeface="微软雅黑" panose="020B0503020204020204" charset="-122"/>
                <a:ea typeface="微软雅黑" panose="020B0503020204020204" charset="-122"/>
              </a:rPr>
              <a:t>Instrument software block diagram</a:t>
            </a:r>
            <a:endParaRPr lang="zh-TW" sz="1600" b="1">
              <a:latin typeface="微软雅黑" panose="020B0503020204020204" charset="-122"/>
              <a:ea typeface="微软雅黑" panose="020B0503020204020204" charset="-122"/>
            </a:endParaRPr>
          </a:p>
        </p:txBody>
      </p:sp>
      <p:pic>
        <p:nvPicPr>
          <p:cNvPr id="3" name="图片 2"/>
          <p:cNvPicPr>
            <a:picLocks noChangeAspect="1"/>
          </p:cNvPicPr>
          <p:nvPr>
            <p:custDataLst>
              <p:tags r:id="rId1"/>
            </p:custDataLst>
          </p:nvPr>
        </p:nvPicPr>
        <p:blipFill>
          <a:blip r:embed="rId2"/>
          <a:stretch>
            <a:fillRect/>
          </a:stretch>
        </p:blipFill>
        <p:spPr>
          <a:xfrm>
            <a:off x="611505" y="483870"/>
            <a:ext cx="7686675" cy="4163695"/>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7037832" y="51816"/>
            <a:ext cx="1600200" cy="344424"/>
          </a:xfrm>
          <a:prstGeom prst="rect">
            <a:avLst/>
          </a:prstGeom>
          <a:noFill/>
        </p:spPr>
        <p:txBody>
          <a:bodyPr wrap="none" lIns="0" tIns="0" rIns="0" bIns="0">
            <a:noAutofit/>
          </a:bodyPr>
          <a:p>
            <a:pPr indent="0" algn="r"/>
            <a:r>
              <a:rPr lang="zh-TW" sz="1600" b="1">
                <a:latin typeface="微软雅黑" panose="020B0503020204020204" charset="-122"/>
                <a:ea typeface="微软雅黑" panose="020B0503020204020204" charset="-122"/>
              </a:rPr>
              <a:t>Power-on sequence diagram</a:t>
            </a:r>
            <a:endParaRPr lang="zh-TW" sz="1600" b="1">
              <a:latin typeface="微软雅黑" panose="020B0503020204020204" charset="-122"/>
              <a:ea typeface="微软雅黑" panose="020B0503020204020204" charset="-122"/>
            </a:endParaRPr>
          </a:p>
        </p:txBody>
      </p:sp>
      <p:pic>
        <p:nvPicPr>
          <p:cNvPr id="6" name="图片 5"/>
          <p:cNvPicPr>
            <a:picLocks noChangeAspect="1"/>
          </p:cNvPicPr>
          <p:nvPr>
            <p:custDataLst>
              <p:tags r:id="rId1"/>
            </p:custDataLst>
          </p:nvPr>
        </p:nvPicPr>
        <p:blipFill>
          <a:blip r:embed="rId2"/>
          <a:stretch>
            <a:fillRect/>
          </a:stretch>
        </p:blipFill>
        <p:spPr>
          <a:xfrm>
            <a:off x="2540" y="483870"/>
            <a:ext cx="9141460" cy="4104005"/>
          </a:xfrm>
          <a:prstGeom prst="rect">
            <a:avLst/>
          </a:prstGeom>
        </p:spPr>
      </p:pic>
      <p:sp>
        <p:nvSpPr>
          <p:cNvPr id="3" name="文本框 2"/>
          <p:cNvSpPr txBox="1"/>
          <p:nvPr/>
        </p:nvSpPr>
        <p:spPr>
          <a:xfrm>
            <a:off x="35560" y="988695"/>
            <a:ext cx="749300" cy="306705"/>
          </a:xfrm>
          <a:prstGeom prst="rect">
            <a:avLst/>
          </a:prstGeom>
          <a:noFill/>
        </p:spPr>
        <p:txBody>
          <a:bodyPr wrap="square" rtlCol="0">
            <a:spAutoFit/>
          </a:bodyPr>
          <a:p>
            <a:r>
              <a:rPr lang="zh-CN" altLang="en-US" sz="1400"/>
              <a:t>Rouse</a:t>
            </a:r>
            <a:endParaRPr lang="zh-CN" altLang="en-US" sz="1400"/>
          </a:p>
        </p:txBody>
      </p:sp>
      <p:sp>
        <p:nvSpPr>
          <p:cNvPr id="4" name="文本框 3"/>
          <p:cNvSpPr txBox="1"/>
          <p:nvPr>
            <p:custDataLst>
              <p:tags r:id="rId3"/>
            </p:custDataLst>
          </p:nvPr>
        </p:nvSpPr>
        <p:spPr>
          <a:xfrm>
            <a:off x="611505" y="628650"/>
            <a:ext cx="1163320" cy="306705"/>
          </a:xfrm>
          <a:prstGeom prst="rect">
            <a:avLst/>
          </a:prstGeom>
          <a:noFill/>
        </p:spPr>
        <p:txBody>
          <a:bodyPr wrap="square" rtlCol="0">
            <a:spAutoFit/>
          </a:bodyPr>
          <a:p>
            <a:r>
              <a:rPr lang="zh-CN" altLang="en-US" sz="1400"/>
              <a:t>MCU startup</a:t>
            </a:r>
            <a:endParaRPr lang="zh-CN" altLang="en-US" sz="1400"/>
          </a:p>
        </p:txBody>
      </p:sp>
      <p:sp>
        <p:nvSpPr>
          <p:cNvPr id="5" name="文本框 4"/>
          <p:cNvSpPr txBox="1"/>
          <p:nvPr>
            <p:custDataLst>
              <p:tags r:id="rId4"/>
            </p:custDataLst>
          </p:nvPr>
        </p:nvSpPr>
        <p:spPr>
          <a:xfrm>
            <a:off x="1331595" y="1060450"/>
            <a:ext cx="899795" cy="306705"/>
          </a:xfrm>
          <a:prstGeom prst="rect">
            <a:avLst/>
          </a:prstGeom>
          <a:noFill/>
        </p:spPr>
        <p:txBody>
          <a:bodyPr wrap="square" rtlCol="0">
            <a:spAutoFit/>
          </a:bodyPr>
          <a:p>
            <a:r>
              <a:rPr lang="zh-CN" altLang="en-US" sz="1400"/>
              <a:t>Backlight</a:t>
            </a:r>
            <a:endParaRPr lang="zh-CN" altLang="en-US" sz="1400"/>
          </a:p>
        </p:txBody>
      </p:sp>
      <p:sp>
        <p:nvSpPr>
          <p:cNvPr id="7" name="文本框 6"/>
          <p:cNvSpPr txBox="1"/>
          <p:nvPr>
            <p:custDataLst>
              <p:tags r:id="rId5"/>
            </p:custDataLst>
          </p:nvPr>
        </p:nvSpPr>
        <p:spPr>
          <a:xfrm>
            <a:off x="2267585" y="628650"/>
            <a:ext cx="493395" cy="306705"/>
          </a:xfrm>
          <a:prstGeom prst="rect">
            <a:avLst/>
          </a:prstGeom>
          <a:noFill/>
        </p:spPr>
        <p:txBody>
          <a:bodyPr wrap="square" rtlCol="0">
            <a:spAutoFit/>
          </a:bodyPr>
          <a:p>
            <a:r>
              <a:rPr lang="zh-CN" altLang="en-US" sz="1400"/>
              <a:t>RVC</a:t>
            </a:r>
            <a:endParaRPr lang="zh-CN" altLang="en-US" sz="1400"/>
          </a:p>
        </p:txBody>
      </p:sp>
      <p:sp>
        <p:nvSpPr>
          <p:cNvPr id="8" name="文本框 7"/>
          <p:cNvSpPr txBox="1"/>
          <p:nvPr>
            <p:custDataLst>
              <p:tags r:id="rId6"/>
            </p:custDataLst>
          </p:nvPr>
        </p:nvSpPr>
        <p:spPr>
          <a:xfrm>
            <a:off x="2843530" y="1060450"/>
            <a:ext cx="1520190" cy="306705"/>
          </a:xfrm>
          <a:prstGeom prst="rect">
            <a:avLst/>
          </a:prstGeom>
          <a:noFill/>
        </p:spPr>
        <p:txBody>
          <a:bodyPr wrap="square" rtlCol="0">
            <a:spAutoFit/>
          </a:bodyPr>
          <a:p>
            <a:r>
              <a:rPr lang="zh-CN" altLang="en-US" sz="1400"/>
              <a:t>Meter first frame</a:t>
            </a:r>
            <a:endParaRPr lang="zh-CN" altLang="en-US" sz="1400"/>
          </a:p>
        </p:txBody>
      </p:sp>
      <p:sp>
        <p:nvSpPr>
          <p:cNvPr id="9" name="文本框 8"/>
          <p:cNvSpPr txBox="1"/>
          <p:nvPr>
            <p:custDataLst>
              <p:tags r:id="rId7"/>
            </p:custDataLst>
          </p:nvPr>
        </p:nvSpPr>
        <p:spPr>
          <a:xfrm>
            <a:off x="3707765" y="639445"/>
            <a:ext cx="1980565" cy="306705"/>
          </a:xfrm>
          <a:prstGeom prst="rect">
            <a:avLst/>
          </a:prstGeom>
          <a:noFill/>
        </p:spPr>
        <p:txBody>
          <a:bodyPr wrap="square" rtlCol="0">
            <a:spAutoFit/>
          </a:bodyPr>
          <a:p>
            <a:r>
              <a:rPr lang="zh-CN" altLang="en-US" sz="1400"/>
              <a:t>Kernel startup complete</a:t>
            </a:r>
            <a:endParaRPr lang="zh-CN" altLang="en-US" sz="1400"/>
          </a:p>
        </p:txBody>
      </p:sp>
      <p:sp>
        <p:nvSpPr>
          <p:cNvPr id="10" name="文本框 9"/>
          <p:cNvSpPr txBox="1"/>
          <p:nvPr>
            <p:custDataLst>
              <p:tags r:id="rId8"/>
            </p:custDataLst>
          </p:nvPr>
        </p:nvSpPr>
        <p:spPr>
          <a:xfrm>
            <a:off x="5436235" y="1062355"/>
            <a:ext cx="1602105" cy="306705"/>
          </a:xfrm>
          <a:prstGeom prst="rect">
            <a:avLst/>
          </a:prstGeom>
          <a:noFill/>
        </p:spPr>
        <p:txBody>
          <a:bodyPr wrap="square" rtlCol="0">
            <a:spAutoFit/>
          </a:bodyPr>
          <a:p>
            <a:r>
              <a:rPr lang="zh-CN" altLang="en-US" sz="1400"/>
              <a:t>Start up animation</a:t>
            </a:r>
            <a:endParaRPr lang="zh-CN" altLang="en-US" sz="1400"/>
          </a:p>
        </p:txBody>
      </p:sp>
      <p:sp>
        <p:nvSpPr>
          <p:cNvPr id="11" name="文本框 10"/>
          <p:cNvSpPr txBox="1"/>
          <p:nvPr>
            <p:custDataLst>
              <p:tags r:id="rId9"/>
            </p:custDataLst>
          </p:nvPr>
        </p:nvSpPr>
        <p:spPr>
          <a:xfrm>
            <a:off x="6527800" y="639445"/>
            <a:ext cx="2121535" cy="306705"/>
          </a:xfrm>
          <a:prstGeom prst="rect">
            <a:avLst/>
          </a:prstGeom>
          <a:noFill/>
        </p:spPr>
        <p:txBody>
          <a:bodyPr wrap="square" rtlCol="0">
            <a:spAutoFit/>
          </a:bodyPr>
          <a:p>
            <a:r>
              <a:rPr lang="zh-CN" altLang="en-US" sz="1400"/>
              <a:t>Android boot complete</a:t>
            </a:r>
            <a:endParaRPr lang="zh-CN" altLang="en-US" sz="1400"/>
          </a:p>
        </p:txBody>
      </p:sp>
    </p:spTree>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32303236373536373b32303238363033343b76ee68079776"/>
          <p:cNvPicPr>
            <a:picLocks noChangeAspect="1"/>
          </p:cNvPicPr>
          <p:nvPr>
            <p:custDataLst>
              <p:tags r:id="rId1"/>
            </p:custDataLst>
          </p:nvPr>
        </p:nvPicPr>
        <p:blipFill>
          <a:blip r:embed="rId2"/>
          <a:stretch>
            <a:fillRect/>
          </a:stretch>
        </p:blipFill>
        <p:spPr>
          <a:xfrm>
            <a:off x="1833245" y="1995805"/>
            <a:ext cx="368935" cy="368935"/>
          </a:xfrm>
          <a:prstGeom prst="rect">
            <a:avLst/>
          </a:prstGeom>
        </p:spPr>
      </p:pic>
      <p:sp>
        <p:nvSpPr>
          <p:cNvPr id="3" name="矩形 2"/>
          <p:cNvSpPr/>
          <p:nvPr>
            <p:custDataLst>
              <p:tags r:id="rId3"/>
            </p:custDataLst>
          </p:nvPr>
        </p:nvSpPr>
        <p:spPr>
          <a:xfrm>
            <a:off x="2411730" y="1204595"/>
            <a:ext cx="6516370" cy="3111500"/>
          </a:xfrm>
          <a:prstGeom prst="rect">
            <a:avLst/>
          </a:prstGeom>
          <a:solidFill>
            <a:srgbClr val="FFFFFF"/>
          </a:solidFill>
        </p:spPr>
        <p:txBody>
          <a:bodyPr lIns="0" tIns="0" rIns="0" bIns="0">
            <a:noAutofit/>
          </a:bodyPr>
          <a:p>
            <a:pPr marL="1043305" indent="-1079500">
              <a:lnSpc>
                <a:spcPts val="4640"/>
              </a:lnSpc>
            </a:pPr>
            <a:r>
              <a:rPr lang="zh-TW" sz="2400">
                <a:latin typeface="微软雅黑" panose="020B0503020204020204" charset="-122"/>
                <a:ea typeface="微软雅黑" panose="020B0503020204020204" charset="-122"/>
              </a:rPr>
              <a:t>Chapter 1: Domain control hosts</a:t>
            </a:r>
            <a:endParaRPr lang="zh-TW" sz="2400">
              <a:latin typeface="微软雅黑" panose="020B0503020204020204" charset="-122"/>
              <a:ea typeface="微软雅黑" panose="020B0503020204020204" charset="-122"/>
            </a:endParaRPr>
          </a:p>
          <a:p>
            <a:pPr marL="1043305" indent="-1079500">
              <a:lnSpc>
                <a:spcPts val="4640"/>
              </a:lnSpc>
            </a:pPr>
            <a:r>
              <a:rPr lang="zh-TW" sz="2400">
                <a:latin typeface="微软雅黑" panose="020B0503020204020204" charset="-122"/>
                <a:ea typeface="微软雅黑" panose="020B0503020204020204" charset="-122"/>
              </a:rPr>
              <a:t>Chapter </a:t>
            </a:r>
            <a:r>
              <a:rPr lang="en-US" altLang="zh-TW" sz="2400">
                <a:latin typeface="微软雅黑" panose="020B0503020204020204" charset="-122"/>
                <a:ea typeface="微软雅黑" panose="020B0503020204020204" charset="-122"/>
              </a:rPr>
              <a:t>2</a:t>
            </a:r>
            <a:r>
              <a:rPr lang="zh-TW" sz="2400">
                <a:latin typeface="微软雅黑" panose="020B0503020204020204" charset="-122"/>
                <a:ea typeface="微软雅黑" panose="020B0503020204020204" charset="-122"/>
              </a:rPr>
              <a:t>: Main chip introduction</a:t>
            </a:r>
            <a:endParaRPr lang="zh-TW" sz="2400">
              <a:latin typeface="微软雅黑" panose="020B0503020204020204" charset="-122"/>
              <a:ea typeface="微软雅黑" panose="020B0503020204020204" charset="-122"/>
            </a:endParaRPr>
          </a:p>
          <a:p>
            <a:pPr marL="1043305" indent="-1079500">
              <a:lnSpc>
                <a:spcPts val="4640"/>
              </a:lnSpc>
            </a:pPr>
            <a:r>
              <a:rPr lang="zh-TW" sz="2400">
                <a:latin typeface="微软雅黑" panose="020B0503020204020204" charset="-122"/>
                <a:ea typeface="微软雅黑" panose="020B0503020204020204" charset="-122"/>
              </a:rPr>
              <a:t>Chapter 3: IVI function</a:t>
            </a:r>
            <a:endParaRPr lang="zh-TW" sz="2400">
              <a:latin typeface="微软雅黑" panose="020B0503020204020204" charset="-122"/>
              <a:ea typeface="微软雅黑" panose="020B0503020204020204" charset="-122"/>
            </a:endParaRPr>
          </a:p>
          <a:p>
            <a:pPr marL="1043305" indent="-1079500">
              <a:lnSpc>
                <a:spcPts val="4640"/>
              </a:lnSpc>
            </a:pPr>
            <a:r>
              <a:rPr lang="zh-TW" sz="2400">
                <a:latin typeface="微软雅黑" panose="020B0503020204020204" charset="-122"/>
                <a:ea typeface="微软雅黑" panose="020B0503020204020204" charset="-122"/>
              </a:rPr>
              <a:t>Chapter </a:t>
            </a:r>
            <a:r>
              <a:rPr lang="en-US" altLang="zh-TW" sz="2400">
                <a:latin typeface="微软雅黑" panose="020B0503020204020204" charset="-122"/>
                <a:ea typeface="微软雅黑" panose="020B0503020204020204" charset="-122"/>
              </a:rPr>
              <a:t>4</a:t>
            </a:r>
            <a:r>
              <a:rPr lang="zh-TW" sz="2400">
                <a:latin typeface="微软雅黑" panose="020B0503020204020204" charset="-122"/>
                <a:ea typeface="微软雅黑" panose="020B0503020204020204" charset="-122"/>
              </a:rPr>
              <a:t>: Instrument function</a:t>
            </a:r>
            <a:endParaRPr lang="zh-TW" sz="2400">
              <a:latin typeface="微软雅黑" panose="020B0503020204020204" charset="-122"/>
              <a:ea typeface="微软雅黑" panose="020B0503020204020204" charset="-122"/>
            </a:endParaRPr>
          </a:p>
          <a:p>
            <a:pPr marL="1043305" indent="-1079500">
              <a:lnSpc>
                <a:spcPts val="4640"/>
              </a:lnSpc>
            </a:pPr>
            <a:r>
              <a:rPr lang="zh-TW" sz="2400">
                <a:latin typeface="微软雅黑" panose="020B0503020204020204" charset="-122"/>
                <a:ea typeface="微软雅黑" panose="020B0503020204020204" charset="-122"/>
              </a:rPr>
              <a:t>Chapter 5: AVM functions</a:t>
            </a:r>
            <a:endParaRPr lang="zh-TW" sz="2400">
              <a:latin typeface="微软雅黑" panose="020B0503020204020204" charset="-122"/>
              <a:ea typeface="微软雅黑" panose="020B0503020204020204" charset="-122"/>
            </a:endParaRPr>
          </a:p>
        </p:txBody>
      </p:sp>
    </p:spTree>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矩形 2"/>
          <p:cNvSpPr/>
          <p:nvPr/>
        </p:nvSpPr>
        <p:spPr>
          <a:xfrm>
            <a:off x="7020306" y="61341"/>
            <a:ext cx="1712976" cy="350520"/>
          </a:xfrm>
          <a:prstGeom prst="rect">
            <a:avLst/>
          </a:prstGeom>
          <a:noFill/>
        </p:spPr>
        <p:txBody>
          <a:bodyPr wrap="none" lIns="0" tIns="0" rIns="0" bIns="0">
            <a:noAutofit/>
          </a:bodyPr>
          <a:p>
            <a:pPr indent="0" algn="r"/>
            <a:r>
              <a:rPr lang="en-US" sz="1600" b="1">
                <a:latin typeface="微软雅黑" panose="020B0503020204020204" charset="-122"/>
              </a:rPr>
              <a:t>X9</a:t>
            </a:r>
            <a:r>
              <a:rPr lang="zh-TW" sz="1600" b="1">
                <a:latin typeface="微软雅黑" panose="020B0503020204020204" charset="-122"/>
                <a:ea typeface="微软雅黑" panose="020B0503020204020204" charset="-122"/>
              </a:rPr>
              <a:t>Series introduction</a:t>
            </a:r>
            <a:endParaRPr lang="zh-TW" sz="1600" b="1">
              <a:latin typeface="微软雅黑" panose="020B0503020204020204" charset="-122"/>
              <a:ea typeface="微软雅黑" panose="020B0503020204020204" charset="-122"/>
            </a:endParaRPr>
          </a:p>
        </p:txBody>
      </p:sp>
      <p:pic>
        <p:nvPicPr>
          <p:cNvPr id="8" name="图片 7"/>
          <p:cNvPicPr>
            <a:picLocks noChangeAspect="1"/>
          </p:cNvPicPr>
          <p:nvPr>
            <p:custDataLst>
              <p:tags r:id="rId1"/>
            </p:custDataLst>
          </p:nvPr>
        </p:nvPicPr>
        <p:blipFill>
          <a:blip r:embed="rId2"/>
          <a:stretch>
            <a:fillRect/>
          </a:stretch>
        </p:blipFill>
        <p:spPr>
          <a:xfrm>
            <a:off x="0" y="412115"/>
            <a:ext cx="9135110" cy="3755390"/>
          </a:xfrm>
          <a:prstGeom prst="rect">
            <a:avLst/>
          </a:prstGeom>
        </p:spPr>
      </p:pic>
      <p:sp>
        <p:nvSpPr>
          <p:cNvPr id="2" name="文本框 1"/>
          <p:cNvSpPr txBox="1"/>
          <p:nvPr/>
        </p:nvSpPr>
        <p:spPr>
          <a:xfrm>
            <a:off x="5220335" y="484505"/>
            <a:ext cx="1623695" cy="1042670"/>
          </a:xfrm>
          <a:prstGeom prst="rect">
            <a:avLst/>
          </a:prstGeom>
          <a:noFill/>
        </p:spPr>
        <p:txBody>
          <a:bodyPr wrap="square" rtlCol="0">
            <a:spAutoFit/>
          </a:bodyPr>
          <a:p>
            <a:pPr indent="0" fontAlgn="auto">
              <a:lnSpc>
                <a:spcPts val="1060"/>
              </a:lnSpc>
            </a:pPr>
            <a:r>
              <a:rPr lang="zh-CN" altLang="en-US" sz="800" b="1"/>
              <a:t>Linux/QNX meter</a:t>
            </a:r>
            <a:endParaRPr lang="zh-CN" altLang="en-US" sz="800" b="1"/>
          </a:p>
          <a:p>
            <a:pPr indent="0" fontAlgn="auto">
              <a:lnSpc>
                <a:spcPts val="1060"/>
              </a:lnSpc>
            </a:pPr>
            <a:r>
              <a:rPr lang="zh-CN" altLang="en-US" sz="800" b="1"/>
              <a:t>HUD</a:t>
            </a:r>
            <a:endParaRPr lang="zh-CN" altLang="en-US" sz="800" b="1"/>
          </a:p>
          <a:p>
            <a:pPr indent="0" fontAlgn="auto">
              <a:lnSpc>
                <a:spcPts val="1060"/>
              </a:lnSpc>
            </a:pPr>
            <a:r>
              <a:rPr lang="zh-CN" altLang="en-US" sz="800" b="1"/>
              <a:t>Android entertainment System</a:t>
            </a:r>
            <a:endParaRPr lang="zh-CN" altLang="en-US" sz="800" b="1"/>
          </a:p>
          <a:p>
            <a:pPr indent="0" fontAlgn="auto">
              <a:lnSpc>
                <a:spcPts val="1060"/>
              </a:lnSpc>
            </a:pPr>
            <a:r>
              <a:rPr lang="zh-CN" altLang="en-US" sz="800" b="1"/>
              <a:t>Copilot entertainment</a:t>
            </a:r>
            <a:endParaRPr lang="zh-CN" altLang="en-US" sz="800" b="1"/>
          </a:p>
          <a:p>
            <a:pPr indent="0" fontAlgn="auto">
              <a:lnSpc>
                <a:spcPts val="1060"/>
              </a:lnSpc>
            </a:pPr>
            <a:r>
              <a:rPr lang="zh-CN" altLang="en-US" sz="800" b="1"/>
              <a:t>Air conditioning panel x2</a:t>
            </a:r>
            <a:endParaRPr lang="zh-CN" altLang="en-US" sz="800" b="1"/>
          </a:p>
          <a:p>
            <a:pPr indent="0" fontAlgn="auto">
              <a:lnSpc>
                <a:spcPts val="1060"/>
              </a:lnSpc>
            </a:pPr>
            <a:r>
              <a:rPr lang="zh-CN" altLang="en-US" sz="800" b="1"/>
              <a:t>Back row Entertainment x2</a:t>
            </a:r>
            <a:endParaRPr lang="zh-CN" altLang="en-US" sz="800" b="1"/>
          </a:p>
          <a:p>
            <a:pPr indent="0" fontAlgn="auto">
              <a:lnSpc>
                <a:spcPts val="1060"/>
              </a:lnSpc>
            </a:pPr>
            <a:r>
              <a:rPr lang="zh-CN" altLang="en-US" sz="800" b="1"/>
              <a:t>Smart rearview mirror</a:t>
            </a:r>
            <a:endParaRPr lang="zh-CN" altLang="en-US" sz="800" b="1"/>
          </a:p>
        </p:txBody>
      </p:sp>
      <p:sp>
        <p:nvSpPr>
          <p:cNvPr id="4" name="文本框 3"/>
          <p:cNvSpPr txBox="1"/>
          <p:nvPr>
            <p:custDataLst>
              <p:tags r:id="rId3"/>
            </p:custDataLst>
          </p:nvPr>
        </p:nvSpPr>
        <p:spPr>
          <a:xfrm>
            <a:off x="5257165" y="1996440"/>
            <a:ext cx="1623695" cy="635000"/>
          </a:xfrm>
          <a:prstGeom prst="rect">
            <a:avLst/>
          </a:prstGeom>
          <a:noFill/>
        </p:spPr>
        <p:txBody>
          <a:bodyPr wrap="square" rtlCol="0">
            <a:spAutoFit/>
          </a:bodyPr>
          <a:p>
            <a:pPr indent="0" fontAlgn="auto">
              <a:lnSpc>
                <a:spcPts val="1060"/>
              </a:lnSpc>
            </a:pPr>
            <a:r>
              <a:rPr lang="zh-CN" altLang="en-US" sz="800" b="1"/>
              <a:t>Linux/QNX meter</a:t>
            </a:r>
            <a:endParaRPr lang="zh-CN" altLang="en-US" sz="800" b="1"/>
          </a:p>
          <a:p>
            <a:pPr indent="0" fontAlgn="auto">
              <a:lnSpc>
                <a:spcPts val="1060"/>
              </a:lnSpc>
            </a:pPr>
            <a:r>
              <a:rPr lang="zh-CN" altLang="en-US" sz="800" b="1"/>
              <a:t>Android entertainment System</a:t>
            </a:r>
            <a:endParaRPr lang="zh-CN" altLang="en-US" sz="800" b="1"/>
          </a:p>
          <a:p>
            <a:pPr indent="0" fontAlgn="auto">
              <a:lnSpc>
                <a:spcPts val="1060"/>
              </a:lnSpc>
            </a:pPr>
            <a:r>
              <a:rPr lang="zh-CN" altLang="en-US" sz="800" b="1"/>
              <a:t>Copilot entertainment</a:t>
            </a:r>
            <a:endParaRPr lang="zh-CN" altLang="en-US" sz="800" b="1"/>
          </a:p>
          <a:p>
            <a:pPr indent="0" fontAlgn="auto">
              <a:lnSpc>
                <a:spcPts val="1060"/>
              </a:lnSpc>
            </a:pPr>
            <a:r>
              <a:rPr lang="zh-CN" altLang="en-US" sz="800" b="1"/>
              <a:t>Air conditioning panel</a:t>
            </a:r>
            <a:endParaRPr lang="zh-CN" altLang="en-US" sz="800" b="1"/>
          </a:p>
        </p:txBody>
      </p:sp>
      <p:sp>
        <p:nvSpPr>
          <p:cNvPr id="5" name="文本框 4"/>
          <p:cNvSpPr txBox="1"/>
          <p:nvPr>
            <p:custDataLst>
              <p:tags r:id="rId4"/>
            </p:custDataLst>
          </p:nvPr>
        </p:nvSpPr>
        <p:spPr>
          <a:xfrm>
            <a:off x="5292090" y="3292475"/>
            <a:ext cx="1623695" cy="499110"/>
          </a:xfrm>
          <a:prstGeom prst="rect">
            <a:avLst/>
          </a:prstGeom>
          <a:noFill/>
        </p:spPr>
        <p:txBody>
          <a:bodyPr wrap="square" rtlCol="0">
            <a:spAutoFit/>
          </a:bodyPr>
          <a:p>
            <a:pPr indent="0" fontAlgn="auto">
              <a:lnSpc>
                <a:spcPts val="1060"/>
              </a:lnSpc>
            </a:pPr>
            <a:r>
              <a:rPr lang="zh-CN" altLang="en-US" sz="800" b="1"/>
              <a:t>FreeRTOS meter</a:t>
            </a:r>
            <a:endParaRPr lang="zh-CN" altLang="en-US" sz="800" b="1"/>
          </a:p>
          <a:p>
            <a:pPr indent="0" fontAlgn="auto">
              <a:lnSpc>
                <a:spcPts val="1060"/>
              </a:lnSpc>
            </a:pPr>
            <a:r>
              <a:rPr lang="zh-CN" altLang="en-US" sz="800" b="1"/>
              <a:t>Android entertainment System</a:t>
            </a:r>
            <a:endParaRPr lang="zh-CN" altLang="en-US" sz="800" b="1"/>
          </a:p>
          <a:p>
            <a:pPr indent="0" fontAlgn="auto">
              <a:lnSpc>
                <a:spcPts val="1060"/>
              </a:lnSpc>
            </a:pPr>
            <a:r>
              <a:rPr lang="zh-CN" altLang="en-US" sz="800" b="1"/>
              <a:t>Air conditioning panel</a:t>
            </a:r>
            <a:endParaRPr lang="zh-CN" altLang="en-US" sz="800" b="1"/>
          </a:p>
        </p:txBody>
      </p:sp>
      <p:sp>
        <p:nvSpPr>
          <p:cNvPr id="6" name="文本框 5"/>
          <p:cNvSpPr txBox="1"/>
          <p:nvPr>
            <p:custDataLst>
              <p:tags r:id="rId5"/>
            </p:custDataLst>
          </p:nvPr>
        </p:nvSpPr>
        <p:spPr>
          <a:xfrm>
            <a:off x="6915785" y="484505"/>
            <a:ext cx="762000" cy="1042670"/>
          </a:xfrm>
          <a:prstGeom prst="rect">
            <a:avLst/>
          </a:prstGeom>
          <a:noFill/>
        </p:spPr>
        <p:txBody>
          <a:bodyPr wrap="square" rtlCol="0">
            <a:spAutoFit/>
          </a:bodyPr>
          <a:p>
            <a:pPr indent="0" fontAlgn="auto">
              <a:lnSpc>
                <a:spcPts val="1060"/>
              </a:lnSpc>
            </a:pPr>
            <a:r>
              <a:rPr lang="zh-CN" altLang="en-US" sz="800" b="1"/>
              <a:t>360 view</a:t>
            </a:r>
            <a:endParaRPr lang="zh-CN" altLang="en-US" sz="800" b="1"/>
          </a:p>
          <a:p>
            <a:pPr indent="0" fontAlgn="auto">
              <a:lnSpc>
                <a:spcPts val="1060"/>
              </a:lnSpc>
            </a:pPr>
            <a:r>
              <a:rPr lang="zh-CN" altLang="en-US" sz="800" b="1"/>
              <a:t>DMS</a:t>
            </a:r>
            <a:endParaRPr lang="zh-CN" altLang="en-US" sz="800" b="1"/>
          </a:p>
          <a:p>
            <a:pPr indent="0" fontAlgn="auto">
              <a:lnSpc>
                <a:spcPts val="1060"/>
              </a:lnSpc>
            </a:pPr>
            <a:r>
              <a:rPr lang="zh-CN" altLang="en-US" sz="800" b="1"/>
              <a:t>OMS</a:t>
            </a:r>
            <a:endParaRPr lang="zh-CN" altLang="en-US" sz="800" b="1"/>
          </a:p>
          <a:p>
            <a:pPr indent="0" fontAlgn="auto">
              <a:lnSpc>
                <a:spcPts val="1060"/>
              </a:lnSpc>
            </a:pPr>
            <a:r>
              <a:rPr lang="zh-CN" altLang="en-US" sz="800" b="1"/>
              <a:t>DVR</a:t>
            </a:r>
            <a:endParaRPr lang="zh-CN" altLang="en-US" sz="800" b="1"/>
          </a:p>
          <a:p>
            <a:pPr indent="0" fontAlgn="auto">
              <a:lnSpc>
                <a:spcPts val="1060"/>
              </a:lnSpc>
            </a:pPr>
            <a:r>
              <a:rPr lang="zh-CN" altLang="en-US" sz="800" b="1"/>
              <a:t>Back vision</a:t>
            </a:r>
            <a:endParaRPr lang="zh-CN" altLang="en-US" sz="800" b="1"/>
          </a:p>
          <a:p>
            <a:pPr indent="0" fontAlgn="auto">
              <a:lnSpc>
                <a:spcPts val="1060"/>
              </a:lnSpc>
            </a:pPr>
            <a:r>
              <a:rPr lang="zh-CN" altLang="en-US" sz="800" b="1"/>
              <a:t>Rear x2</a:t>
            </a:r>
            <a:endParaRPr lang="zh-CN" altLang="en-US" sz="800" b="1"/>
          </a:p>
          <a:p>
            <a:pPr indent="0" fontAlgn="auto">
              <a:lnSpc>
                <a:spcPts val="1060"/>
              </a:lnSpc>
            </a:pPr>
            <a:r>
              <a:rPr lang="zh-CN" altLang="en-US" sz="800" b="1"/>
              <a:t>B-column x2</a:t>
            </a:r>
            <a:endParaRPr lang="zh-CN" altLang="en-US" sz="800" b="1"/>
          </a:p>
        </p:txBody>
      </p:sp>
      <p:sp>
        <p:nvSpPr>
          <p:cNvPr id="7" name="文本框 6"/>
          <p:cNvSpPr txBox="1"/>
          <p:nvPr>
            <p:custDataLst>
              <p:tags r:id="rId6"/>
            </p:custDataLst>
          </p:nvPr>
        </p:nvSpPr>
        <p:spPr>
          <a:xfrm>
            <a:off x="6915785" y="1996440"/>
            <a:ext cx="640715" cy="635000"/>
          </a:xfrm>
          <a:prstGeom prst="rect">
            <a:avLst/>
          </a:prstGeom>
          <a:noFill/>
        </p:spPr>
        <p:txBody>
          <a:bodyPr wrap="square" rtlCol="0">
            <a:spAutoFit/>
          </a:bodyPr>
          <a:p>
            <a:pPr indent="0" fontAlgn="auto">
              <a:lnSpc>
                <a:spcPts val="1060"/>
              </a:lnSpc>
            </a:pPr>
            <a:r>
              <a:rPr lang="zh-CN" altLang="en-US" sz="800" b="1"/>
              <a:t>360 view</a:t>
            </a:r>
            <a:endParaRPr lang="zh-CN" altLang="en-US" sz="800" b="1"/>
          </a:p>
          <a:p>
            <a:pPr indent="0" fontAlgn="auto">
              <a:lnSpc>
                <a:spcPts val="1060"/>
              </a:lnSpc>
            </a:pPr>
            <a:r>
              <a:rPr lang="zh-CN" altLang="en-US" sz="800" b="1"/>
              <a:t>DMS</a:t>
            </a:r>
            <a:endParaRPr lang="zh-CN" altLang="en-US" sz="800" b="1"/>
          </a:p>
          <a:p>
            <a:pPr indent="0" fontAlgn="auto">
              <a:lnSpc>
                <a:spcPts val="1060"/>
              </a:lnSpc>
            </a:pPr>
            <a:r>
              <a:rPr lang="zh-CN" altLang="en-US" sz="800" b="1"/>
              <a:t>OMS</a:t>
            </a:r>
            <a:endParaRPr lang="zh-CN" altLang="en-US" sz="800" b="1"/>
          </a:p>
          <a:p>
            <a:pPr indent="0" fontAlgn="auto">
              <a:lnSpc>
                <a:spcPts val="1060"/>
              </a:lnSpc>
            </a:pPr>
            <a:r>
              <a:rPr lang="zh-CN" altLang="en-US" sz="800" b="1"/>
              <a:t>DVR</a:t>
            </a:r>
            <a:endParaRPr lang="zh-CN" altLang="en-US" sz="800" b="1"/>
          </a:p>
        </p:txBody>
      </p:sp>
      <p:sp>
        <p:nvSpPr>
          <p:cNvPr id="9" name="文本框 8"/>
          <p:cNvSpPr txBox="1"/>
          <p:nvPr/>
        </p:nvSpPr>
        <p:spPr>
          <a:xfrm>
            <a:off x="7812405" y="556260"/>
            <a:ext cx="1250950" cy="275590"/>
          </a:xfrm>
          <a:prstGeom prst="rect">
            <a:avLst/>
          </a:prstGeom>
          <a:noFill/>
        </p:spPr>
        <p:txBody>
          <a:bodyPr wrap="square" rtlCol="0">
            <a:spAutoFit/>
          </a:bodyPr>
          <a:p>
            <a:r>
              <a:rPr lang="zh-CN" altLang="en-US" sz="1200" b="1"/>
              <a:t>Flagship cockpit</a:t>
            </a:r>
            <a:endParaRPr lang="zh-CN" altLang="en-US" sz="1200" b="1"/>
          </a:p>
        </p:txBody>
      </p:sp>
      <p:sp>
        <p:nvSpPr>
          <p:cNvPr id="10" name="文本框 9"/>
          <p:cNvSpPr txBox="1"/>
          <p:nvPr>
            <p:custDataLst>
              <p:tags r:id="rId7"/>
            </p:custDataLst>
          </p:nvPr>
        </p:nvSpPr>
        <p:spPr>
          <a:xfrm>
            <a:off x="7695565" y="1852295"/>
            <a:ext cx="1439545" cy="275590"/>
          </a:xfrm>
          <a:prstGeom prst="rect">
            <a:avLst/>
          </a:prstGeom>
          <a:noFill/>
        </p:spPr>
        <p:txBody>
          <a:bodyPr wrap="square" rtlCol="0">
            <a:spAutoFit/>
          </a:bodyPr>
          <a:p>
            <a:r>
              <a:rPr lang="zh-CN" altLang="en-US" sz="1200" b="1"/>
              <a:t>Main stream cabin</a:t>
            </a:r>
            <a:endParaRPr lang="zh-CN" altLang="en-US" sz="1200" b="1"/>
          </a:p>
        </p:txBody>
      </p:sp>
      <p:sp>
        <p:nvSpPr>
          <p:cNvPr id="11" name="文本框 10"/>
          <p:cNvSpPr txBox="1"/>
          <p:nvPr>
            <p:custDataLst>
              <p:tags r:id="rId8"/>
            </p:custDataLst>
          </p:nvPr>
        </p:nvSpPr>
        <p:spPr>
          <a:xfrm>
            <a:off x="7812405" y="3148330"/>
            <a:ext cx="1250950" cy="275590"/>
          </a:xfrm>
          <a:prstGeom prst="rect">
            <a:avLst/>
          </a:prstGeom>
          <a:noFill/>
        </p:spPr>
        <p:txBody>
          <a:bodyPr wrap="square" rtlCol="0">
            <a:spAutoFit/>
          </a:bodyPr>
          <a:p>
            <a:r>
              <a:rPr lang="zh-CN" altLang="en-US" sz="1200" b="1"/>
              <a:t>Economy cabin</a:t>
            </a:r>
            <a:endParaRPr lang="zh-CN" altLang="en-US" sz="1200" b="1"/>
          </a:p>
        </p:txBody>
      </p:sp>
      <p:sp>
        <p:nvSpPr>
          <p:cNvPr id="12" name="文本框 11"/>
          <p:cNvSpPr txBox="1"/>
          <p:nvPr>
            <p:custDataLst>
              <p:tags r:id="rId9"/>
            </p:custDataLst>
          </p:nvPr>
        </p:nvSpPr>
        <p:spPr>
          <a:xfrm>
            <a:off x="7524115" y="784860"/>
            <a:ext cx="1675130" cy="635000"/>
          </a:xfrm>
          <a:prstGeom prst="rect">
            <a:avLst/>
          </a:prstGeom>
          <a:noFill/>
        </p:spPr>
        <p:txBody>
          <a:bodyPr wrap="square" rtlCol="0">
            <a:spAutoFit/>
          </a:bodyPr>
          <a:p>
            <a:pPr indent="0" fontAlgn="auto">
              <a:lnSpc>
                <a:spcPts val="1060"/>
              </a:lnSpc>
            </a:pPr>
            <a:r>
              <a:rPr lang="zh-CN" altLang="en-US" sz="800" b="1"/>
              <a:t>8-10 screens</a:t>
            </a:r>
            <a:endParaRPr lang="zh-CN" altLang="en-US" sz="800" b="1"/>
          </a:p>
          <a:p>
            <a:pPr indent="0" fontAlgn="auto">
              <a:lnSpc>
                <a:spcPts val="1060"/>
              </a:lnSpc>
            </a:pPr>
            <a:r>
              <a:rPr lang="zh-CN" altLang="en-US" sz="800" b="1"/>
              <a:t>Android Central control +</a:t>
            </a:r>
            <a:endParaRPr lang="zh-CN" altLang="en-US" sz="800" b="1"/>
          </a:p>
          <a:p>
            <a:pPr indent="0" fontAlgn="auto">
              <a:lnSpc>
                <a:spcPts val="1060"/>
              </a:lnSpc>
            </a:pPr>
            <a:r>
              <a:rPr lang="zh-CN" altLang="en-US" sz="800" b="1"/>
              <a:t>Android Back row entertainment +</a:t>
            </a:r>
            <a:endParaRPr lang="zh-CN" altLang="en-US" sz="800" b="1"/>
          </a:p>
          <a:p>
            <a:pPr indent="0" fontAlgn="auto">
              <a:lnSpc>
                <a:spcPts val="1060"/>
              </a:lnSpc>
            </a:pPr>
            <a:r>
              <a:rPr lang="zh-CN" altLang="en-US" sz="800" b="1"/>
              <a:t>Linux/QNX meter</a:t>
            </a:r>
            <a:endParaRPr lang="zh-CN" altLang="en-US" sz="800" b="1"/>
          </a:p>
        </p:txBody>
      </p:sp>
      <p:sp>
        <p:nvSpPr>
          <p:cNvPr id="13" name="文本框 12"/>
          <p:cNvSpPr txBox="1"/>
          <p:nvPr>
            <p:custDataLst>
              <p:tags r:id="rId10"/>
            </p:custDataLst>
          </p:nvPr>
        </p:nvSpPr>
        <p:spPr>
          <a:xfrm>
            <a:off x="6915785" y="3364865"/>
            <a:ext cx="640715" cy="499110"/>
          </a:xfrm>
          <a:prstGeom prst="rect">
            <a:avLst/>
          </a:prstGeom>
          <a:noFill/>
        </p:spPr>
        <p:txBody>
          <a:bodyPr wrap="square" rtlCol="0">
            <a:spAutoFit/>
          </a:bodyPr>
          <a:p>
            <a:pPr indent="0" fontAlgn="auto">
              <a:lnSpc>
                <a:spcPts val="1060"/>
              </a:lnSpc>
            </a:pPr>
            <a:r>
              <a:rPr lang="zh-CN" altLang="en-US" sz="800" b="1"/>
              <a:t>360 view</a:t>
            </a:r>
            <a:endParaRPr lang="zh-CN" altLang="en-US" sz="800" b="1"/>
          </a:p>
          <a:p>
            <a:pPr indent="0" fontAlgn="auto">
              <a:lnSpc>
                <a:spcPts val="1060"/>
              </a:lnSpc>
            </a:pPr>
            <a:r>
              <a:rPr lang="zh-CN" altLang="en-US" sz="800" b="1"/>
              <a:t>DMS</a:t>
            </a:r>
            <a:endParaRPr lang="zh-CN" altLang="en-US" sz="800" b="1"/>
          </a:p>
          <a:p>
            <a:pPr indent="0" fontAlgn="auto">
              <a:lnSpc>
                <a:spcPts val="1060"/>
              </a:lnSpc>
            </a:pPr>
            <a:r>
              <a:rPr lang="zh-CN" altLang="en-US" sz="800" b="1"/>
              <a:t>DVR</a:t>
            </a:r>
            <a:endParaRPr lang="zh-CN" altLang="en-US" sz="800" b="1"/>
          </a:p>
        </p:txBody>
      </p:sp>
      <p:sp>
        <p:nvSpPr>
          <p:cNvPr id="14" name="文本框 13"/>
          <p:cNvSpPr txBox="1"/>
          <p:nvPr>
            <p:custDataLst>
              <p:tags r:id="rId11"/>
            </p:custDataLst>
          </p:nvPr>
        </p:nvSpPr>
        <p:spPr>
          <a:xfrm>
            <a:off x="7695565" y="2127885"/>
            <a:ext cx="1369060" cy="499110"/>
          </a:xfrm>
          <a:prstGeom prst="rect">
            <a:avLst/>
          </a:prstGeom>
          <a:noFill/>
        </p:spPr>
        <p:txBody>
          <a:bodyPr wrap="square" rtlCol="0">
            <a:spAutoFit/>
          </a:bodyPr>
          <a:p>
            <a:pPr indent="0" fontAlgn="auto">
              <a:lnSpc>
                <a:spcPts val="1060"/>
              </a:lnSpc>
            </a:pPr>
            <a:r>
              <a:rPr lang="zh-CN" altLang="en-US" sz="800" b="1"/>
              <a:t>3-4 screens</a:t>
            </a:r>
            <a:endParaRPr lang="zh-CN" altLang="en-US" sz="800" b="1"/>
          </a:p>
          <a:p>
            <a:pPr indent="0" fontAlgn="auto">
              <a:lnSpc>
                <a:spcPts val="1060"/>
              </a:lnSpc>
            </a:pPr>
            <a:r>
              <a:rPr lang="zh-CN" altLang="en-US" sz="800" b="1"/>
              <a:t>Android Central control +</a:t>
            </a:r>
            <a:endParaRPr lang="zh-CN" altLang="en-US" sz="800" b="1"/>
          </a:p>
          <a:p>
            <a:pPr indent="0" fontAlgn="auto">
              <a:lnSpc>
                <a:spcPts val="1060"/>
              </a:lnSpc>
            </a:pPr>
            <a:r>
              <a:rPr lang="zh-CN" altLang="en-US" sz="800" b="1"/>
              <a:t>Linux/QNX meter</a:t>
            </a:r>
            <a:endParaRPr lang="zh-CN" altLang="en-US" sz="800" b="1"/>
          </a:p>
        </p:txBody>
      </p:sp>
      <p:sp>
        <p:nvSpPr>
          <p:cNvPr id="15" name="文本框 14"/>
          <p:cNvSpPr txBox="1"/>
          <p:nvPr>
            <p:custDataLst>
              <p:tags r:id="rId12"/>
            </p:custDataLst>
          </p:nvPr>
        </p:nvSpPr>
        <p:spPr>
          <a:xfrm>
            <a:off x="7668260" y="3423920"/>
            <a:ext cx="1369060" cy="499110"/>
          </a:xfrm>
          <a:prstGeom prst="rect">
            <a:avLst/>
          </a:prstGeom>
          <a:noFill/>
        </p:spPr>
        <p:txBody>
          <a:bodyPr wrap="square" rtlCol="0">
            <a:spAutoFit/>
          </a:bodyPr>
          <a:p>
            <a:pPr indent="0" fontAlgn="auto">
              <a:lnSpc>
                <a:spcPts val="1060"/>
              </a:lnSpc>
            </a:pPr>
            <a:r>
              <a:rPr lang="zh-CN" altLang="en-US" sz="800" b="1"/>
              <a:t>2-3 screens</a:t>
            </a:r>
            <a:endParaRPr lang="zh-CN" altLang="en-US" sz="800" b="1"/>
          </a:p>
          <a:p>
            <a:pPr indent="0" fontAlgn="auto">
              <a:lnSpc>
                <a:spcPts val="1060"/>
              </a:lnSpc>
            </a:pPr>
            <a:r>
              <a:rPr lang="zh-CN" altLang="en-US" sz="800" b="1"/>
              <a:t>Android Central control +</a:t>
            </a:r>
            <a:endParaRPr lang="zh-CN" altLang="en-US" sz="800" b="1"/>
          </a:p>
          <a:p>
            <a:pPr indent="0" fontAlgn="auto">
              <a:lnSpc>
                <a:spcPts val="1060"/>
              </a:lnSpc>
            </a:pPr>
            <a:r>
              <a:rPr lang="zh-CN" altLang="en-US" sz="800" b="1"/>
              <a:t>FreeRTOS meter</a:t>
            </a:r>
            <a:endParaRPr lang="zh-CN" altLang="en-US" sz="800" b="1"/>
          </a:p>
        </p:txBody>
      </p:sp>
    </p:spTree>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6589776" y="52324"/>
            <a:ext cx="2188464" cy="344424"/>
          </a:xfrm>
          <a:prstGeom prst="rect">
            <a:avLst/>
          </a:prstGeom>
          <a:noFill/>
        </p:spPr>
        <p:txBody>
          <a:bodyPr wrap="none" lIns="0" tIns="0" rIns="0" bIns="0">
            <a:noAutofit/>
          </a:bodyPr>
          <a:p>
            <a:pPr indent="0" algn="r">
              <a:spcBef>
                <a:spcPts val="840"/>
              </a:spcBef>
            </a:pPr>
            <a:r>
              <a:rPr lang="en-US" sz="1600" b="1">
                <a:latin typeface="微软雅黑" panose="020B0503020204020204" charset="-122"/>
              </a:rPr>
              <a:t>X9HP</a:t>
            </a:r>
            <a:r>
              <a:rPr lang="zh-TW" sz="1600" b="1">
                <a:latin typeface="微软雅黑" panose="020B0503020204020204" charset="-122"/>
                <a:ea typeface="微软雅黑" panose="020B0503020204020204" charset="-122"/>
              </a:rPr>
              <a:t>Chip parameter</a:t>
            </a:r>
            <a:endParaRPr lang="zh-TW" sz="1600" b="1">
              <a:latin typeface="微软雅黑" panose="020B0503020204020204" charset="-122"/>
              <a:ea typeface="微软雅黑" panose="020B0503020204020204" charset="-122"/>
            </a:endParaRPr>
          </a:p>
        </p:txBody>
      </p:sp>
      <p:sp>
        <p:nvSpPr>
          <p:cNvPr id="3" name="矩形 2"/>
          <p:cNvSpPr/>
          <p:nvPr/>
        </p:nvSpPr>
        <p:spPr>
          <a:xfrm>
            <a:off x="362585" y="655320"/>
            <a:ext cx="8583295" cy="3407410"/>
          </a:xfrm>
          <a:prstGeom prst="rect">
            <a:avLst/>
          </a:prstGeom>
          <a:solidFill>
            <a:srgbClr val="FFFFFF"/>
          </a:solidFill>
        </p:spPr>
        <p:txBody>
          <a:bodyPr lIns="0" tIns="0" rIns="0" bIns="0">
            <a:noAutofit/>
          </a:bodyPr>
          <a:p>
            <a:pPr indent="317500">
              <a:spcAft>
                <a:spcPts val="1050"/>
              </a:spcAft>
            </a:pPr>
            <a:r>
              <a:rPr lang="en-US" sz="1400" b="1">
                <a:latin typeface="微软雅黑" panose="020B0503020204020204" charset="-122"/>
              </a:rPr>
              <a:t>SemiDrive X9 HP (SoC)  </a:t>
            </a:r>
            <a:r>
              <a:rPr sz="1400" b="1">
                <a:latin typeface="微软雅黑" panose="020B0503020204020204" charset="-122"/>
              </a:rPr>
              <a:t>Chip process: 16nm process</a:t>
            </a:r>
            <a:endParaRPr sz="1400" b="1">
              <a:latin typeface="微软雅黑" panose="020B0503020204020204" charset="-122"/>
            </a:endParaRPr>
          </a:p>
          <a:p>
            <a:pPr indent="317500">
              <a:spcAft>
                <a:spcPts val="1050"/>
              </a:spcAft>
            </a:pPr>
            <a:r>
              <a:rPr lang="en-US" sz="1400">
                <a:latin typeface="微软雅黑" panose="020B0503020204020204" charset="-122"/>
              </a:rPr>
              <a:t>CPU core: CPU ARM cortex-A55 *7 2.0Ghz+ Dual Cortex R5 @800Mhz </a:t>
            </a:r>
            <a:r>
              <a:rPr lang="en-US" sz="1400">
                <a:solidFill>
                  <a:srgbClr val="FF0000"/>
                </a:solidFill>
                <a:latin typeface="微软雅黑" panose="020B0503020204020204" charset="-122"/>
              </a:rPr>
              <a:t>51K DIMPS</a:t>
            </a:r>
            <a:endParaRPr lang="en-US" sz="1400">
              <a:solidFill>
                <a:srgbClr val="FF0000"/>
              </a:solidFill>
              <a:latin typeface="微软雅黑" panose="020B0503020204020204" charset="-122"/>
            </a:endParaRPr>
          </a:p>
          <a:p>
            <a:pPr indent="317500">
              <a:spcAft>
                <a:spcPts val="1050"/>
              </a:spcAft>
            </a:pPr>
            <a:r>
              <a:rPr lang="en-US" sz="1400">
                <a:latin typeface="微软雅黑" panose="020B0503020204020204" charset="-122"/>
              </a:rPr>
              <a:t>DDR: 32bit LPDDR4/LPDDR4X/ 4266MT/S</a:t>
            </a:r>
            <a:endParaRPr lang="en-US" sz="1400">
              <a:latin typeface="微软雅黑" panose="020B0503020204020204" charset="-122"/>
            </a:endParaRPr>
          </a:p>
          <a:p>
            <a:pPr indent="317500">
              <a:spcAft>
                <a:spcPts val="1050"/>
              </a:spcAft>
            </a:pPr>
            <a:r>
              <a:rPr lang="en-US" sz="1400">
                <a:latin typeface="微软雅黑" panose="020B0503020204020204" charset="-122"/>
              </a:rPr>
              <a:t>GPU： GM 9446+GM 9226 </a:t>
            </a:r>
            <a:r>
              <a:rPr lang="en-US" sz="1400">
                <a:solidFill>
                  <a:srgbClr val="FF0000"/>
                </a:solidFill>
                <a:latin typeface="微软雅黑" panose="020B0503020204020204" charset="-122"/>
              </a:rPr>
              <a:t>140GFLOPS</a:t>
            </a:r>
            <a:endParaRPr lang="en-US" sz="1400">
              <a:solidFill>
                <a:srgbClr val="FF0000"/>
              </a:solidFill>
              <a:latin typeface="微软雅黑" panose="020B0503020204020204" charset="-122"/>
            </a:endParaRPr>
          </a:p>
          <a:p>
            <a:pPr indent="317500"/>
            <a:r>
              <a:rPr lang="en-US" sz="1400">
                <a:latin typeface="微软雅黑" panose="020B0503020204020204" charset="-122"/>
              </a:rPr>
              <a:t>Video input： 2 MIPI CSI +1 8bit CSI</a:t>
            </a:r>
            <a:endParaRPr lang="en-US" sz="1400">
              <a:latin typeface="微软雅黑" panose="020B0503020204020204" charset="-122"/>
            </a:endParaRPr>
          </a:p>
          <a:p>
            <a:pPr indent="317500">
              <a:spcAft>
                <a:spcPts val="1050"/>
              </a:spcAft>
            </a:pPr>
            <a:r>
              <a:rPr lang="en-US" sz="1400">
                <a:latin typeface="微软雅黑" panose="020B0503020204020204" charset="-122"/>
              </a:rPr>
              <a:t>Video output： 4 Display controllable(MIPI 4 lane 2ch + Dual LVDS 2ch)</a:t>
            </a:r>
            <a:endParaRPr lang="en-US" sz="1400">
              <a:latin typeface="微软雅黑" panose="020B0503020204020204" charset="-122"/>
            </a:endParaRPr>
          </a:p>
          <a:p>
            <a:pPr indent="317500">
              <a:spcAft>
                <a:spcPts val="1050"/>
              </a:spcAft>
            </a:pPr>
            <a:r>
              <a:rPr lang="en-US" sz="1400">
                <a:latin typeface="微软雅黑" panose="020B0503020204020204" charset="-122"/>
              </a:rPr>
              <a:t>Video Codec： H.263/H.264/H.265/VP8/9/MPEG1/2/4/DIVX/WMV9/Real vedio/Theora/Avs</a:t>
            </a:r>
            <a:endParaRPr lang="en-US" sz="1400">
              <a:latin typeface="微软雅黑" panose="020B0503020204020204" charset="-122"/>
            </a:endParaRPr>
          </a:p>
          <a:p>
            <a:pPr indent="317500" algn="just">
              <a:spcAft>
                <a:spcPts val="1050"/>
              </a:spcAft>
            </a:pPr>
            <a:r>
              <a:rPr lang="en-US" sz="1400">
                <a:latin typeface="微软雅黑" panose="020B0503020204020204" charset="-122"/>
              </a:rPr>
              <a:t>Storage </a:t>
            </a:r>
            <a:r>
              <a:rPr lang="zh-TW" sz="1400">
                <a:latin typeface="微软雅黑" panose="020B0503020204020204" charset="-122"/>
                <a:ea typeface="微软雅黑" panose="020B0503020204020204" charset="-122"/>
              </a:rPr>
              <a:t>: </a:t>
            </a:r>
            <a:r>
              <a:rPr lang="en-US" sz="1400">
                <a:latin typeface="微软雅黑" panose="020B0503020204020204" charset="-122"/>
              </a:rPr>
              <a:t>USB 3.0*2</a:t>
            </a:r>
            <a:r>
              <a:rPr lang="zh-TW" sz="1400">
                <a:latin typeface="微软雅黑" panose="020B0503020204020204" charset="-122"/>
                <a:ea typeface="微软雅黑" panose="020B0503020204020204" charset="-122"/>
              </a:rPr>
              <a:t>/ </a:t>
            </a:r>
            <a:r>
              <a:rPr lang="en-US" sz="1400">
                <a:latin typeface="微软雅黑" panose="020B0503020204020204" charset="-122"/>
              </a:rPr>
              <a:t>Emmc 5.1*2/SD 3.0 or SDIO*2/QSPI</a:t>
            </a:r>
            <a:endParaRPr lang="en-US" sz="1400">
              <a:latin typeface="微软雅黑" panose="020B0503020204020204" charset="-122"/>
            </a:endParaRPr>
          </a:p>
          <a:p>
            <a:pPr indent="317500" algn="just"/>
            <a:r>
              <a:rPr lang="en-US" sz="1400">
                <a:latin typeface="微软雅黑" panose="020B0503020204020204" charset="-122"/>
              </a:rPr>
              <a:t>Others： PCIE 3.0*2 /Ethernet/CANFD*2/Uart*16/SPI*8/l2C*16/ADC*4</a:t>
            </a:r>
            <a:endParaRPr lang="en-US" sz="1400">
              <a:latin typeface="微软雅黑" panose="020B0503020204020204" charset="-122"/>
            </a:endParaRPr>
          </a:p>
        </p:txBody>
      </p:sp>
    </p:spTree>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6263640" y="51816"/>
            <a:ext cx="2542032" cy="344424"/>
          </a:xfrm>
          <a:prstGeom prst="rect">
            <a:avLst/>
          </a:prstGeom>
          <a:noFill/>
        </p:spPr>
        <p:txBody>
          <a:bodyPr wrap="none" lIns="0" tIns="0" rIns="0" bIns="0">
            <a:noAutofit/>
          </a:bodyPr>
          <a:p>
            <a:pPr indent="0" algn="r"/>
            <a:r>
              <a:rPr lang="zh-TW" sz="1600" b="1">
                <a:latin typeface="微软雅黑" panose="020B0503020204020204" charset="-122"/>
                <a:ea typeface="微软雅黑" panose="020B0503020204020204" charset="-122"/>
              </a:rPr>
              <a:t>Recommended key material list</a:t>
            </a:r>
            <a:endParaRPr lang="zh-TW" sz="1600" b="1">
              <a:latin typeface="微软雅黑" panose="020B0503020204020204" charset="-122"/>
              <a:ea typeface="微软雅黑" panose="020B0503020204020204" charset="-122"/>
            </a:endParaRPr>
          </a:p>
        </p:txBody>
      </p:sp>
      <p:graphicFrame>
        <p:nvGraphicFramePr>
          <p:cNvPr id="3" name="表格 2"/>
          <p:cNvGraphicFramePr>
            <a:graphicFrameLocks noGrp="1"/>
          </p:cNvGraphicFramePr>
          <p:nvPr>
            <p:custDataLst>
              <p:tags r:id="rId1"/>
            </p:custDataLst>
          </p:nvPr>
        </p:nvGraphicFramePr>
        <p:xfrm>
          <a:off x="0" y="490474"/>
          <a:ext cx="9144000" cy="4215384"/>
        </p:xfrm>
        <a:graphic>
          <a:graphicData uri="http://schemas.openxmlformats.org/drawingml/2006/table">
            <a:tbl>
              <a:tblPr/>
              <a:tblGrid>
                <a:gridCol w="975360"/>
                <a:gridCol w="1456944"/>
                <a:gridCol w="3054096"/>
                <a:gridCol w="1508760"/>
                <a:gridCol w="2148840"/>
              </a:tblGrid>
              <a:tr h="676656">
                <a:tc>
                  <a:txBody>
                    <a:bodyPr>
                      <a:spAutoFit/>
                    </a:bodyPr>
                    <a:p>
                      <a:pPr indent="0" algn="ctr"/>
                      <a:r>
                        <a:rPr lang="en-US" sz="1400" b="1">
                          <a:solidFill>
                            <a:srgbClr val="FFFFFF"/>
                          </a:solidFill>
                          <a:latin typeface="微软雅黑" panose="020B0503020204020204" charset="-122"/>
                        </a:rPr>
                        <a:t>No.</a:t>
                      </a:r>
                      <a:endParaRPr lang="en-US" sz="1400" b="1">
                        <a:solidFill>
                          <a:srgbClr val="FFFFFF"/>
                        </a:solidFill>
                        <a:latin typeface="微软雅黑" panose="020B0503020204020204" charset="-122"/>
                      </a:endParaRPr>
                    </a:p>
                  </a:txBody>
                  <a:tcPr marL="0" marR="0" marT="0" marB="0" anchor="ctr">
                    <a:solidFill>
                      <a:srgbClr val="5A95CD"/>
                    </a:solidFill>
                  </a:tcPr>
                </a:tc>
                <a:tc>
                  <a:txBody>
                    <a:bodyPr>
                      <a:spAutoFit/>
                    </a:bodyPr>
                    <a:p>
                      <a:pPr indent="0" algn="ctr"/>
                      <a:r>
                        <a:rPr lang="en-US" sz="1400" b="1">
                          <a:solidFill>
                            <a:srgbClr val="FFFFFF"/>
                          </a:solidFill>
                          <a:latin typeface="微软雅黑" panose="020B0503020204020204" charset="-122"/>
                        </a:rPr>
                        <a:t>Items</a:t>
                      </a:r>
                      <a:endParaRPr lang="en-US" sz="1400" b="1">
                        <a:solidFill>
                          <a:srgbClr val="FFFFFF"/>
                        </a:solidFill>
                        <a:latin typeface="微软雅黑" panose="020B0503020204020204" charset="-122"/>
                      </a:endParaRPr>
                    </a:p>
                  </a:txBody>
                  <a:tcPr marL="0" marR="0" marT="0" marB="0" anchor="ctr">
                    <a:solidFill>
                      <a:srgbClr val="5A95CD"/>
                    </a:solidFill>
                  </a:tcPr>
                </a:tc>
                <a:tc>
                  <a:txBody>
                    <a:bodyPr>
                      <a:spAutoFit/>
                    </a:bodyPr>
                    <a:p>
                      <a:pPr indent="0" algn="ctr"/>
                      <a:r>
                        <a:rPr lang="en-US" sz="1400" b="1">
                          <a:solidFill>
                            <a:srgbClr val="FFFFFF"/>
                          </a:solidFill>
                          <a:latin typeface="微软雅黑" panose="020B0503020204020204" charset="-122"/>
                        </a:rPr>
                        <a:t>Model Number</a:t>
                      </a:r>
                      <a:endParaRPr lang="en-US" sz="1400" b="1">
                        <a:solidFill>
                          <a:srgbClr val="FFFFFF"/>
                        </a:solidFill>
                        <a:latin typeface="微软雅黑" panose="020B0503020204020204" charset="-122"/>
                      </a:endParaRPr>
                    </a:p>
                  </a:txBody>
                  <a:tcPr marL="0" marR="0" marT="0" marB="0" anchor="ctr">
                    <a:solidFill>
                      <a:srgbClr val="5A95CD"/>
                    </a:solidFill>
                  </a:tcPr>
                </a:tc>
                <a:tc>
                  <a:txBody>
                    <a:bodyPr>
                      <a:spAutoFit/>
                    </a:bodyPr>
                    <a:p>
                      <a:pPr indent="0" algn="ctr"/>
                      <a:r>
                        <a:rPr lang="en-US" sz="1400" b="1">
                          <a:solidFill>
                            <a:srgbClr val="FFFFFF"/>
                          </a:solidFill>
                          <a:latin typeface="微软雅黑" panose="020B0503020204020204" charset="-122"/>
                        </a:rPr>
                        <a:t>Supplier</a:t>
                      </a:r>
                      <a:endParaRPr lang="en-US" sz="1400" b="1">
                        <a:solidFill>
                          <a:srgbClr val="FFFFFF"/>
                        </a:solidFill>
                        <a:latin typeface="微软雅黑" panose="020B0503020204020204" charset="-122"/>
                      </a:endParaRPr>
                    </a:p>
                  </a:txBody>
                  <a:tcPr marL="0" marR="0" marT="0" marB="0" anchor="ctr">
                    <a:solidFill>
                      <a:srgbClr val="5A95CD"/>
                    </a:solidFill>
                  </a:tcPr>
                </a:tc>
                <a:tc>
                  <a:txBody>
                    <a:bodyPr>
                      <a:spAutoFit/>
                    </a:bodyPr>
                    <a:p>
                      <a:pPr indent="0" algn="ctr">
                        <a:lnSpc>
                          <a:spcPts val="2040"/>
                        </a:lnSpc>
                      </a:pPr>
                      <a:r>
                        <a:rPr lang="en-US" sz="1400" b="1">
                          <a:solidFill>
                            <a:srgbClr val="FFFFFF"/>
                          </a:solidFill>
                          <a:latin typeface="微软雅黑" panose="020B0503020204020204" charset="-122"/>
                        </a:rPr>
                        <a:t>Operating Temperature</a:t>
                      </a:r>
                      <a:endParaRPr lang="en-US" sz="1400" b="1">
                        <a:solidFill>
                          <a:srgbClr val="FFFFFF"/>
                        </a:solidFill>
                        <a:latin typeface="微软雅黑" panose="020B0503020204020204" charset="-122"/>
                      </a:endParaRPr>
                    </a:p>
                  </a:txBody>
                  <a:tcPr marL="0" marR="0" marT="0" marB="0" anchor="b">
                    <a:solidFill>
                      <a:srgbClr val="5A95CD"/>
                    </a:solidFill>
                  </a:tcPr>
                </a:tc>
              </a:tr>
              <a:tr h="320040">
                <a:tc>
                  <a:txBody>
                    <a:bodyPr>
                      <a:spAutoFit/>
                    </a:bodyPr>
                    <a:p>
                      <a:pPr indent="0" algn="ctr"/>
                      <a:r>
                        <a:rPr lang="zh-TW" sz="1200">
                          <a:solidFill>
                            <a:srgbClr val="404040"/>
                          </a:solidFill>
                          <a:latin typeface="微软雅黑" panose="020B0503020204020204" charset="-122"/>
                          <a:ea typeface="微软雅黑" panose="020B0503020204020204" charset="-122"/>
                        </a:rPr>
                        <a:t>1</a:t>
                      </a:r>
                      <a:endParaRPr lang="zh-TW" sz="1200">
                        <a:solidFill>
                          <a:srgbClr val="404040"/>
                        </a:solidFill>
                        <a:latin typeface="微软雅黑" panose="020B0503020204020204" charset="-122"/>
                        <a:ea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SOC</a:t>
                      </a:r>
                      <a:endParaRPr lang="en-US" sz="1200">
                        <a:solidFill>
                          <a:srgbClr val="404040"/>
                        </a:solidFill>
                        <a:latin typeface="微软雅黑" panose="020B0503020204020204" charset="-122"/>
                      </a:endParaRPr>
                    </a:p>
                  </a:txBody>
                  <a:tcPr marL="0" marR="0" marT="0" marB="0" anchor="ctr"/>
                </a:tc>
                <a:tc>
                  <a:txBody>
                    <a:bodyPr>
                      <a:spAutoFit/>
                    </a:bodyPr>
                    <a:p>
                      <a:pPr indent="165100"/>
                      <a:r>
                        <a:rPr lang="en-US" sz="1200">
                          <a:solidFill>
                            <a:srgbClr val="404040"/>
                          </a:solidFill>
                          <a:latin typeface="微软雅黑" panose="020B0503020204020204" charset="-122"/>
                        </a:rPr>
                        <a:t>X9HP</a:t>
                      </a:r>
                      <a:endParaRPr lang="en-US" sz="1200">
                        <a:solidFill>
                          <a:srgbClr val="404040"/>
                        </a:solidFill>
                        <a:latin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Semidrive</a:t>
                      </a:r>
                      <a:endParaRPr lang="en-US" sz="1200">
                        <a:solidFill>
                          <a:srgbClr val="404040"/>
                        </a:solidFill>
                        <a:latin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-40°C~ + 125°C</a:t>
                      </a:r>
                      <a:endParaRPr lang="en-US" sz="1200">
                        <a:solidFill>
                          <a:srgbClr val="404040"/>
                        </a:solidFill>
                        <a:latin typeface="微软雅黑" panose="020B0503020204020204" charset="-122"/>
                      </a:endParaRPr>
                    </a:p>
                  </a:txBody>
                  <a:tcPr marL="0" marR="0" marT="0" marB="0" anchor="ctr"/>
                </a:tc>
              </a:tr>
              <a:tr h="320040">
                <a:tc>
                  <a:txBody>
                    <a:bodyPr>
                      <a:spAutoFit/>
                    </a:bodyPr>
                    <a:p>
                      <a:pPr indent="0" algn="ctr"/>
                      <a:r>
                        <a:rPr lang="zh-TW" sz="1200">
                          <a:solidFill>
                            <a:srgbClr val="404040"/>
                          </a:solidFill>
                          <a:latin typeface="微软雅黑" panose="020B0503020204020204" charset="-122"/>
                          <a:ea typeface="微软雅黑" panose="020B0503020204020204" charset="-122"/>
                        </a:rPr>
                        <a:t>2</a:t>
                      </a:r>
                      <a:endParaRPr lang="zh-TW" sz="1200">
                        <a:solidFill>
                          <a:srgbClr val="404040"/>
                        </a:solidFill>
                        <a:latin typeface="微软雅黑" panose="020B0503020204020204" charset="-122"/>
                        <a:ea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LPDDR 8G</a:t>
                      </a:r>
                      <a:endParaRPr lang="en-US" sz="1200">
                        <a:solidFill>
                          <a:srgbClr val="404040"/>
                        </a:solidFill>
                        <a:latin typeface="微软雅黑" panose="020B0503020204020204" charset="-122"/>
                      </a:endParaRPr>
                    </a:p>
                  </a:txBody>
                  <a:tcPr marL="0" marR="0" marT="0" marB="0" anchor="ctr"/>
                </a:tc>
                <a:tc>
                  <a:txBody>
                    <a:bodyPr>
                      <a:spAutoFit/>
                    </a:bodyPr>
                    <a:p>
                      <a:pPr indent="165100"/>
                      <a:r>
                        <a:rPr lang="en-US" sz="1200">
                          <a:solidFill>
                            <a:srgbClr val="404040"/>
                          </a:solidFill>
                          <a:latin typeface="微软雅黑" panose="020B0503020204020204" charset="-122"/>
                        </a:rPr>
                        <a:t>K4UCE3Q4AB-KFCL03V</a:t>
                      </a:r>
                      <a:endParaRPr lang="en-US" sz="1200">
                        <a:solidFill>
                          <a:srgbClr val="404040"/>
                        </a:solidFill>
                        <a:latin typeface="微软雅黑" panose="020B0503020204020204" charset="-122"/>
                      </a:endParaRPr>
                    </a:p>
                  </a:txBody>
                  <a:tcPr marL="0" marR="0" marT="0" marB="0" anchor="ctr"/>
                </a:tc>
                <a:tc>
                  <a:txBody>
                    <a:bodyPr>
                      <a:spAutoFit/>
                    </a:bodyPr>
                    <a:p>
                      <a:pPr indent="0" algn="ctr"/>
                      <a:r>
                        <a:rPr lang="en-US" sz="1200">
                          <a:latin typeface="微软雅黑" panose="020B0503020204020204" charset="-122"/>
                        </a:rPr>
                        <a:t>Samsung</a:t>
                      </a:r>
                      <a:endParaRPr lang="en-US" sz="1200">
                        <a:latin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-40°C~ + 105°C</a:t>
                      </a:r>
                      <a:endParaRPr lang="en-US" sz="1200">
                        <a:solidFill>
                          <a:srgbClr val="404040"/>
                        </a:solidFill>
                        <a:latin typeface="微软雅黑" panose="020B0503020204020204" charset="-122"/>
                      </a:endParaRPr>
                    </a:p>
                  </a:txBody>
                  <a:tcPr marL="0" marR="0" marT="0" marB="0" anchor="ctr"/>
                </a:tc>
              </a:tr>
              <a:tr h="310896">
                <a:tc>
                  <a:txBody>
                    <a:bodyPr>
                      <a:spAutoFit/>
                    </a:bodyPr>
                    <a:p>
                      <a:pPr indent="0" algn="ctr"/>
                      <a:r>
                        <a:rPr lang="zh-TW" sz="1200">
                          <a:solidFill>
                            <a:srgbClr val="404040"/>
                          </a:solidFill>
                          <a:latin typeface="微软雅黑" panose="020B0503020204020204" charset="-122"/>
                          <a:ea typeface="微软雅黑" panose="020B0503020204020204" charset="-122"/>
                        </a:rPr>
                        <a:t>3</a:t>
                      </a:r>
                      <a:endParaRPr lang="zh-TW" sz="1200">
                        <a:solidFill>
                          <a:srgbClr val="404040"/>
                        </a:solidFill>
                        <a:latin typeface="微软雅黑" panose="020B0503020204020204" charset="-122"/>
                        <a:ea typeface="微软雅黑" panose="020B0503020204020204" charset="-122"/>
                      </a:endParaRPr>
                    </a:p>
                  </a:txBody>
                  <a:tcPr marL="0" marR="0" marT="0" marB="0" anchor="b"/>
                </a:tc>
                <a:tc>
                  <a:txBody>
                    <a:bodyPr>
                      <a:spAutoFit/>
                    </a:bodyPr>
                    <a:p>
                      <a:pPr indent="0" algn="ctr"/>
                      <a:r>
                        <a:rPr lang="en-US" sz="1200">
                          <a:solidFill>
                            <a:srgbClr val="404040"/>
                          </a:solidFill>
                          <a:latin typeface="微软雅黑" panose="020B0503020204020204" charset="-122"/>
                        </a:rPr>
                        <a:t>EMMC 64G</a:t>
                      </a:r>
                      <a:endParaRPr lang="en-US" sz="1200">
                        <a:solidFill>
                          <a:srgbClr val="404040"/>
                        </a:solidFill>
                        <a:latin typeface="微软雅黑" panose="020B0503020204020204" charset="-122"/>
                      </a:endParaRPr>
                    </a:p>
                  </a:txBody>
                  <a:tcPr marL="0" marR="0" marT="0" marB="0" anchor="b"/>
                </a:tc>
                <a:tc>
                  <a:txBody>
                    <a:bodyPr>
                      <a:spAutoFit/>
                    </a:bodyPr>
                    <a:p>
                      <a:pPr indent="165100"/>
                      <a:r>
                        <a:rPr lang="en-US" sz="1200">
                          <a:solidFill>
                            <a:srgbClr val="404040"/>
                          </a:solidFill>
                          <a:latin typeface="微软雅黑" panose="020B0503020204020204" charset="-122"/>
                        </a:rPr>
                        <a:t>KLMCG4JEUD-B04P058</a:t>
                      </a:r>
                      <a:endParaRPr lang="en-US" sz="1200">
                        <a:solidFill>
                          <a:srgbClr val="404040"/>
                        </a:solidFill>
                        <a:latin typeface="微软雅黑" panose="020B0503020204020204" charset="-122"/>
                      </a:endParaRPr>
                    </a:p>
                  </a:txBody>
                  <a:tcPr marL="0" marR="0" marT="0" marB="0" anchor="b"/>
                </a:tc>
                <a:tc>
                  <a:txBody>
                    <a:bodyPr>
                      <a:spAutoFit/>
                    </a:bodyPr>
                    <a:p>
                      <a:pPr indent="0" algn="ctr"/>
                      <a:r>
                        <a:rPr lang="en-US" sz="1200">
                          <a:latin typeface="微软雅黑" panose="020B0503020204020204" charset="-122"/>
                        </a:rPr>
                        <a:t>Samsung</a:t>
                      </a:r>
                      <a:endParaRPr lang="en-US" sz="1200">
                        <a:latin typeface="微软雅黑" panose="020B0503020204020204" charset="-122"/>
                      </a:endParaRPr>
                    </a:p>
                  </a:txBody>
                  <a:tcPr marL="0" marR="0" marT="0" marB="0" anchor="b"/>
                </a:tc>
                <a:tc>
                  <a:txBody>
                    <a:bodyPr>
                      <a:spAutoFit/>
                    </a:bodyPr>
                    <a:p>
                      <a:pPr indent="0" algn="ctr"/>
                      <a:r>
                        <a:rPr lang="en-US" sz="1200">
                          <a:solidFill>
                            <a:srgbClr val="404040"/>
                          </a:solidFill>
                          <a:latin typeface="微软雅黑" panose="020B0503020204020204" charset="-122"/>
                        </a:rPr>
                        <a:t>-40°C~ + 105°C</a:t>
                      </a:r>
                      <a:endParaRPr lang="en-US" sz="1200">
                        <a:solidFill>
                          <a:srgbClr val="404040"/>
                        </a:solidFill>
                        <a:latin typeface="微软雅黑" panose="020B0503020204020204" charset="-122"/>
                      </a:endParaRPr>
                    </a:p>
                  </a:txBody>
                  <a:tcPr marL="0" marR="0" marT="0" marB="0" anchor="b"/>
                </a:tc>
              </a:tr>
              <a:tr h="320040">
                <a:tc>
                  <a:txBody>
                    <a:bodyPr>
                      <a:spAutoFit/>
                    </a:bodyPr>
                    <a:p>
                      <a:pPr indent="0" algn="ctr"/>
                      <a:r>
                        <a:rPr lang="zh-TW" sz="1200">
                          <a:solidFill>
                            <a:srgbClr val="404040"/>
                          </a:solidFill>
                          <a:latin typeface="微软雅黑" panose="020B0503020204020204" charset="-122"/>
                          <a:ea typeface="微软雅黑" panose="020B0503020204020204" charset="-122"/>
                        </a:rPr>
                        <a:t>4</a:t>
                      </a:r>
                      <a:endParaRPr lang="zh-TW" sz="1200">
                        <a:solidFill>
                          <a:srgbClr val="404040"/>
                        </a:solidFill>
                        <a:latin typeface="微软雅黑" panose="020B0503020204020204" charset="-122"/>
                        <a:ea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MCU</a:t>
                      </a:r>
                      <a:endParaRPr lang="en-US" sz="1200">
                        <a:solidFill>
                          <a:srgbClr val="404040"/>
                        </a:solidFill>
                        <a:latin typeface="微软雅黑" panose="020B0503020204020204" charset="-122"/>
                      </a:endParaRPr>
                    </a:p>
                  </a:txBody>
                  <a:tcPr marL="0" marR="0" marT="0" marB="0" anchor="ctr"/>
                </a:tc>
                <a:tc>
                  <a:txBody>
                    <a:bodyPr>
                      <a:spAutoFit/>
                    </a:bodyPr>
                    <a:p>
                      <a:pPr indent="165100"/>
                      <a:r>
                        <a:rPr lang="en-US" sz="1200">
                          <a:solidFill>
                            <a:srgbClr val="404040"/>
                          </a:solidFill>
                          <a:latin typeface="微软雅黑" panose="020B0503020204020204" charset="-122"/>
                        </a:rPr>
                        <a:t>R7F7016843AFP</a:t>
                      </a:r>
                      <a:endParaRPr lang="en-US" sz="1200">
                        <a:solidFill>
                          <a:srgbClr val="404040"/>
                        </a:solidFill>
                        <a:latin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Renesas</a:t>
                      </a:r>
                      <a:endParaRPr lang="en-US" sz="1200">
                        <a:solidFill>
                          <a:srgbClr val="404040"/>
                        </a:solidFill>
                        <a:latin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-40°C~ + 105°C</a:t>
                      </a:r>
                      <a:endParaRPr lang="en-US" sz="1200">
                        <a:solidFill>
                          <a:srgbClr val="404040"/>
                        </a:solidFill>
                        <a:latin typeface="微软雅黑" panose="020B0503020204020204" charset="-122"/>
                      </a:endParaRPr>
                    </a:p>
                  </a:txBody>
                  <a:tcPr marL="0" marR="0" marT="0" marB="0" anchor="ctr"/>
                </a:tc>
              </a:tr>
              <a:tr h="316992">
                <a:tc>
                  <a:txBody>
                    <a:bodyPr>
                      <a:spAutoFit/>
                    </a:bodyPr>
                    <a:p>
                      <a:pPr indent="0" algn="ctr"/>
                      <a:r>
                        <a:rPr lang="zh-TW" sz="1200">
                          <a:solidFill>
                            <a:srgbClr val="404040"/>
                          </a:solidFill>
                          <a:latin typeface="微软雅黑" panose="020B0503020204020204" charset="-122"/>
                          <a:ea typeface="微软雅黑" panose="020B0503020204020204" charset="-122"/>
                        </a:rPr>
                        <a:t>5</a:t>
                      </a:r>
                      <a:endParaRPr lang="zh-TW" sz="1200">
                        <a:solidFill>
                          <a:srgbClr val="404040"/>
                        </a:solidFill>
                        <a:latin typeface="微软雅黑" panose="020B0503020204020204" charset="-122"/>
                        <a:ea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AMP</a:t>
                      </a:r>
                      <a:endParaRPr lang="en-US" sz="1200">
                        <a:solidFill>
                          <a:srgbClr val="404040"/>
                        </a:solidFill>
                        <a:latin typeface="微软雅黑" panose="020B0503020204020204" charset="-122"/>
                      </a:endParaRPr>
                    </a:p>
                  </a:txBody>
                  <a:tcPr marL="0" marR="0" marT="0" marB="0" anchor="ctr"/>
                </a:tc>
                <a:tc>
                  <a:txBody>
                    <a:bodyPr>
                      <a:spAutoFit/>
                    </a:bodyPr>
                    <a:p>
                      <a:pPr indent="165100"/>
                      <a:r>
                        <a:rPr lang="en-US" sz="1200">
                          <a:solidFill>
                            <a:srgbClr val="404040"/>
                          </a:solidFill>
                          <a:latin typeface="微软雅黑" panose="020B0503020204020204" charset="-122"/>
                        </a:rPr>
                        <a:t>TDA7388</a:t>
                      </a:r>
                      <a:endParaRPr lang="en-US" sz="1200">
                        <a:solidFill>
                          <a:srgbClr val="404040"/>
                        </a:solidFill>
                        <a:latin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ST</a:t>
                      </a:r>
                      <a:endParaRPr lang="en-US" sz="1200">
                        <a:solidFill>
                          <a:srgbClr val="404040"/>
                        </a:solidFill>
                        <a:latin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-40°C~ + 105°C</a:t>
                      </a:r>
                      <a:endParaRPr lang="en-US" sz="1200">
                        <a:solidFill>
                          <a:srgbClr val="404040"/>
                        </a:solidFill>
                        <a:latin typeface="微软雅黑" panose="020B0503020204020204" charset="-122"/>
                      </a:endParaRPr>
                    </a:p>
                  </a:txBody>
                  <a:tcPr marL="0" marR="0" marT="0" marB="0" anchor="ctr"/>
                </a:tc>
              </a:tr>
              <a:tr h="320040">
                <a:tc>
                  <a:txBody>
                    <a:bodyPr>
                      <a:spAutoFit/>
                    </a:bodyPr>
                    <a:p>
                      <a:pPr indent="0" algn="ctr"/>
                      <a:r>
                        <a:rPr lang="zh-TW" sz="1200">
                          <a:solidFill>
                            <a:srgbClr val="404040"/>
                          </a:solidFill>
                          <a:latin typeface="微软雅黑" panose="020B0503020204020204" charset="-122"/>
                          <a:ea typeface="微软雅黑" panose="020B0503020204020204" charset="-122"/>
                        </a:rPr>
                        <a:t>6</a:t>
                      </a:r>
                      <a:endParaRPr lang="zh-TW" sz="1200">
                        <a:solidFill>
                          <a:srgbClr val="404040"/>
                        </a:solidFill>
                        <a:latin typeface="微软雅黑" panose="020B0503020204020204" charset="-122"/>
                        <a:ea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CAN</a:t>
                      </a:r>
                      <a:endParaRPr lang="en-US" sz="1200">
                        <a:solidFill>
                          <a:srgbClr val="404040"/>
                        </a:solidFill>
                        <a:latin typeface="微软雅黑" panose="020B0503020204020204" charset="-122"/>
                      </a:endParaRPr>
                    </a:p>
                  </a:txBody>
                  <a:tcPr marL="0" marR="0" marT="0" marB="0" anchor="ctr"/>
                </a:tc>
                <a:tc>
                  <a:txBody>
                    <a:bodyPr>
                      <a:spAutoFit/>
                    </a:bodyPr>
                    <a:p>
                      <a:pPr indent="165100"/>
                      <a:r>
                        <a:rPr lang="en-US" sz="1200">
                          <a:solidFill>
                            <a:srgbClr val="404040"/>
                          </a:solidFill>
                          <a:latin typeface="微软雅黑" panose="020B0503020204020204" charset="-122"/>
                        </a:rPr>
                        <a:t>TJA1043/TJA1042</a:t>
                      </a:r>
                      <a:endParaRPr lang="en-US" sz="1200">
                        <a:solidFill>
                          <a:srgbClr val="404040"/>
                        </a:solidFill>
                        <a:latin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NXP</a:t>
                      </a:r>
                      <a:endParaRPr lang="en-US" sz="1200">
                        <a:solidFill>
                          <a:srgbClr val="404040"/>
                        </a:solidFill>
                        <a:latin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-40°C~ + 150°C</a:t>
                      </a:r>
                      <a:endParaRPr lang="en-US" sz="1200">
                        <a:solidFill>
                          <a:srgbClr val="404040"/>
                        </a:solidFill>
                        <a:latin typeface="微软雅黑" panose="020B0503020204020204" charset="-122"/>
                      </a:endParaRPr>
                    </a:p>
                  </a:txBody>
                  <a:tcPr marL="0" marR="0" marT="0" marB="0" anchor="ctr"/>
                </a:tc>
              </a:tr>
              <a:tr h="316992">
                <a:tc>
                  <a:txBody>
                    <a:bodyPr>
                      <a:spAutoFit/>
                    </a:bodyPr>
                    <a:p>
                      <a:pPr indent="0" algn="ctr"/>
                      <a:r>
                        <a:rPr lang="zh-TW" sz="1200">
                          <a:solidFill>
                            <a:srgbClr val="404040"/>
                          </a:solidFill>
                          <a:latin typeface="微软雅黑" panose="020B0503020204020204" charset="-122"/>
                          <a:ea typeface="微软雅黑" panose="020B0503020204020204" charset="-122"/>
                        </a:rPr>
                        <a:t>7</a:t>
                      </a:r>
                      <a:endParaRPr lang="zh-TW" sz="1200">
                        <a:solidFill>
                          <a:srgbClr val="404040"/>
                        </a:solidFill>
                        <a:latin typeface="微软雅黑" panose="020B0503020204020204" charset="-122"/>
                        <a:ea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RADIO</a:t>
                      </a:r>
                      <a:endParaRPr lang="en-US" sz="1200">
                        <a:solidFill>
                          <a:srgbClr val="404040"/>
                        </a:solidFill>
                        <a:latin typeface="微软雅黑" panose="020B0503020204020204" charset="-122"/>
                      </a:endParaRPr>
                    </a:p>
                  </a:txBody>
                  <a:tcPr marL="0" marR="0" marT="0" marB="0" anchor="ctr"/>
                </a:tc>
                <a:tc>
                  <a:txBody>
                    <a:bodyPr>
                      <a:spAutoFit/>
                    </a:bodyPr>
                    <a:p>
                      <a:pPr indent="165100"/>
                      <a:r>
                        <a:rPr lang="en-US" sz="1200">
                          <a:solidFill>
                            <a:srgbClr val="404040"/>
                          </a:solidFill>
                          <a:latin typeface="微软雅黑" panose="020B0503020204020204" charset="-122"/>
                        </a:rPr>
                        <a:t>TDA7708</a:t>
                      </a:r>
                      <a:endParaRPr lang="en-US" sz="1200">
                        <a:solidFill>
                          <a:srgbClr val="404040"/>
                        </a:solidFill>
                        <a:latin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ST</a:t>
                      </a:r>
                      <a:endParaRPr lang="en-US" sz="1200">
                        <a:solidFill>
                          <a:srgbClr val="404040"/>
                        </a:solidFill>
                        <a:latin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-40°C~+85°C</a:t>
                      </a:r>
                      <a:endParaRPr lang="en-US" sz="1200">
                        <a:solidFill>
                          <a:srgbClr val="404040"/>
                        </a:solidFill>
                        <a:latin typeface="微软雅黑" panose="020B0503020204020204" charset="-122"/>
                      </a:endParaRPr>
                    </a:p>
                  </a:txBody>
                  <a:tcPr marL="0" marR="0" marT="0" marB="0" anchor="ctr"/>
                </a:tc>
              </a:tr>
              <a:tr h="316992">
                <a:tc>
                  <a:txBody>
                    <a:bodyPr>
                      <a:spAutoFit/>
                    </a:bodyPr>
                    <a:p>
                      <a:pPr indent="0" algn="ctr"/>
                      <a:r>
                        <a:rPr lang="zh-TW" sz="1200">
                          <a:solidFill>
                            <a:srgbClr val="404040"/>
                          </a:solidFill>
                          <a:latin typeface="微软雅黑" panose="020B0503020204020204" charset="-122"/>
                          <a:ea typeface="微软雅黑" panose="020B0503020204020204" charset="-122"/>
                        </a:rPr>
                        <a:t>8</a:t>
                      </a:r>
                      <a:endParaRPr lang="zh-TW" sz="1200">
                        <a:solidFill>
                          <a:srgbClr val="404040"/>
                        </a:solidFill>
                        <a:latin typeface="微软雅黑" panose="020B0503020204020204" charset="-122"/>
                        <a:ea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CSI</a:t>
                      </a:r>
                      <a:endParaRPr lang="en-US" sz="1200">
                        <a:solidFill>
                          <a:srgbClr val="404040"/>
                        </a:solidFill>
                        <a:latin typeface="微软雅黑" panose="020B0503020204020204" charset="-122"/>
                      </a:endParaRPr>
                    </a:p>
                  </a:txBody>
                  <a:tcPr marL="0" marR="0" marT="0" marB="0" anchor="ctr"/>
                </a:tc>
                <a:tc>
                  <a:txBody>
                    <a:bodyPr>
                      <a:spAutoFit/>
                    </a:bodyPr>
                    <a:p>
                      <a:pPr indent="165100"/>
                      <a:r>
                        <a:rPr lang="en-US" sz="1200">
                          <a:solidFill>
                            <a:srgbClr val="404040"/>
                          </a:solidFill>
                          <a:latin typeface="微软雅黑" panose="020B0503020204020204" charset="-122"/>
                        </a:rPr>
                        <a:t>Max96722</a:t>
                      </a:r>
                      <a:endParaRPr lang="en-US" sz="1200">
                        <a:solidFill>
                          <a:srgbClr val="404040"/>
                        </a:solidFill>
                        <a:latin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maxim</a:t>
                      </a:r>
                      <a:endParaRPr lang="en-US" sz="1200">
                        <a:solidFill>
                          <a:srgbClr val="404040"/>
                        </a:solidFill>
                        <a:latin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-40°C~ + 105°C</a:t>
                      </a:r>
                      <a:endParaRPr lang="en-US" sz="1200">
                        <a:solidFill>
                          <a:srgbClr val="404040"/>
                        </a:solidFill>
                        <a:latin typeface="微软雅黑" panose="020B0503020204020204" charset="-122"/>
                      </a:endParaRPr>
                    </a:p>
                  </a:txBody>
                  <a:tcPr marL="0" marR="0" marT="0" marB="0" anchor="ctr"/>
                </a:tc>
              </a:tr>
              <a:tr h="316992">
                <a:tc>
                  <a:txBody>
                    <a:bodyPr>
                      <a:spAutoFit/>
                    </a:bodyPr>
                    <a:p>
                      <a:pPr indent="0" algn="ctr"/>
                      <a:r>
                        <a:rPr lang="zh-TW" sz="1200">
                          <a:solidFill>
                            <a:srgbClr val="404040"/>
                          </a:solidFill>
                          <a:latin typeface="微软雅黑" panose="020B0503020204020204" charset="-122"/>
                          <a:ea typeface="微软雅黑" panose="020B0503020204020204" charset="-122"/>
                        </a:rPr>
                        <a:t>9</a:t>
                      </a:r>
                      <a:endParaRPr lang="zh-TW" sz="1200">
                        <a:solidFill>
                          <a:srgbClr val="404040"/>
                        </a:solidFill>
                        <a:latin typeface="微软雅黑" panose="020B0503020204020204" charset="-122"/>
                        <a:ea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PHY</a:t>
                      </a:r>
                      <a:endParaRPr lang="en-US" sz="1200">
                        <a:solidFill>
                          <a:srgbClr val="404040"/>
                        </a:solidFill>
                        <a:latin typeface="微软雅黑" panose="020B0503020204020204" charset="-122"/>
                      </a:endParaRPr>
                    </a:p>
                  </a:txBody>
                  <a:tcPr marL="0" marR="0" marT="0" marB="0" anchor="ctr"/>
                </a:tc>
                <a:tc>
                  <a:txBody>
                    <a:bodyPr>
                      <a:spAutoFit/>
                    </a:bodyPr>
                    <a:p>
                      <a:pPr indent="165100"/>
                      <a:r>
                        <a:rPr lang="en-US" sz="1200">
                          <a:solidFill>
                            <a:srgbClr val="404040"/>
                          </a:solidFill>
                          <a:latin typeface="微软雅黑" panose="020B0503020204020204" charset="-122"/>
                        </a:rPr>
                        <a:t>88Q2120</a:t>
                      </a:r>
                      <a:endParaRPr lang="en-US" sz="1200">
                        <a:solidFill>
                          <a:srgbClr val="404040"/>
                        </a:solidFill>
                        <a:latin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Marvell</a:t>
                      </a:r>
                      <a:endParaRPr lang="en-US" sz="1200">
                        <a:solidFill>
                          <a:srgbClr val="404040"/>
                        </a:solidFill>
                        <a:latin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-40°C~ + 105°C</a:t>
                      </a:r>
                      <a:endParaRPr lang="en-US" sz="1200">
                        <a:solidFill>
                          <a:srgbClr val="404040"/>
                        </a:solidFill>
                        <a:latin typeface="微软雅黑" panose="020B0503020204020204" charset="-122"/>
                      </a:endParaRPr>
                    </a:p>
                  </a:txBody>
                  <a:tcPr marL="0" marR="0" marT="0" marB="0" anchor="ctr"/>
                </a:tc>
              </a:tr>
              <a:tr h="316992">
                <a:tc>
                  <a:txBody>
                    <a:bodyPr>
                      <a:spAutoFit/>
                    </a:bodyPr>
                    <a:p>
                      <a:pPr indent="0" algn="ctr"/>
                      <a:r>
                        <a:rPr lang="zh-TW" sz="1200">
                          <a:solidFill>
                            <a:srgbClr val="404040"/>
                          </a:solidFill>
                          <a:latin typeface="微软雅黑" panose="020B0503020204020204" charset="-122"/>
                          <a:ea typeface="微软雅黑" panose="020B0503020204020204" charset="-122"/>
                        </a:rPr>
                        <a:t>10</a:t>
                      </a:r>
                      <a:endParaRPr lang="zh-TW" sz="1200">
                        <a:solidFill>
                          <a:srgbClr val="404040"/>
                        </a:solidFill>
                        <a:latin typeface="微软雅黑" panose="020B0503020204020204" charset="-122"/>
                        <a:ea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link</a:t>
                      </a:r>
                      <a:endParaRPr lang="en-US" sz="1200">
                        <a:solidFill>
                          <a:srgbClr val="404040"/>
                        </a:solidFill>
                        <a:latin typeface="微软雅黑" panose="020B0503020204020204" charset="-122"/>
                      </a:endParaRPr>
                    </a:p>
                  </a:txBody>
                  <a:tcPr marL="0" marR="0" marT="0" marB="0" anchor="ctr"/>
                </a:tc>
                <a:tc>
                  <a:txBody>
                    <a:bodyPr>
                      <a:spAutoFit/>
                    </a:bodyPr>
                    <a:p>
                      <a:pPr indent="165100"/>
                      <a:r>
                        <a:rPr lang="en-US" sz="1200">
                          <a:solidFill>
                            <a:srgbClr val="404040"/>
                          </a:solidFill>
                          <a:latin typeface="微软雅黑" panose="020B0503020204020204" charset="-122"/>
                        </a:rPr>
                        <a:t>DS90UB947</a:t>
                      </a:r>
                      <a:endParaRPr lang="en-US" sz="1200">
                        <a:solidFill>
                          <a:srgbClr val="404040"/>
                        </a:solidFill>
                        <a:latin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TI</a:t>
                      </a:r>
                      <a:endParaRPr lang="en-US" sz="1200">
                        <a:solidFill>
                          <a:srgbClr val="404040"/>
                        </a:solidFill>
                        <a:latin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-40°C~ + 105°C</a:t>
                      </a:r>
                      <a:endParaRPr lang="en-US" sz="1200">
                        <a:solidFill>
                          <a:srgbClr val="404040"/>
                        </a:solidFill>
                        <a:latin typeface="微软雅黑" panose="020B0503020204020204" charset="-122"/>
                      </a:endParaRPr>
                    </a:p>
                  </a:txBody>
                  <a:tcPr marL="0" marR="0" marT="0" marB="0" anchor="ctr"/>
                </a:tc>
              </a:tr>
              <a:tr h="362712">
                <a:tc>
                  <a:txBody>
                    <a:bodyPr>
                      <a:spAutoFit/>
                    </a:bodyPr>
                    <a:p>
                      <a:pPr indent="0" algn="ctr"/>
                      <a:r>
                        <a:rPr lang="zh-TW" sz="1200">
                          <a:solidFill>
                            <a:srgbClr val="404040"/>
                          </a:solidFill>
                          <a:latin typeface="微软雅黑" panose="020B0503020204020204" charset="-122"/>
                          <a:ea typeface="微软雅黑" panose="020B0503020204020204" charset="-122"/>
                        </a:rPr>
                        <a:t>1 1</a:t>
                      </a:r>
                      <a:endParaRPr lang="zh-TW" sz="1200">
                        <a:solidFill>
                          <a:srgbClr val="404040"/>
                        </a:solidFill>
                        <a:latin typeface="微软雅黑" panose="020B0503020204020204" charset="-122"/>
                        <a:ea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DSP</a:t>
                      </a:r>
                      <a:endParaRPr lang="en-US" sz="1200">
                        <a:solidFill>
                          <a:srgbClr val="404040"/>
                        </a:solidFill>
                        <a:latin typeface="微软雅黑" panose="020B0503020204020204" charset="-122"/>
                      </a:endParaRPr>
                    </a:p>
                  </a:txBody>
                  <a:tcPr marL="0" marR="0" marT="0" marB="0" anchor="ctr"/>
                </a:tc>
                <a:tc>
                  <a:txBody>
                    <a:bodyPr>
                      <a:spAutoFit/>
                    </a:bodyPr>
                    <a:p>
                      <a:pPr indent="165100"/>
                      <a:r>
                        <a:rPr lang="en-US" sz="1200">
                          <a:solidFill>
                            <a:srgbClr val="404040"/>
                          </a:solidFill>
                          <a:latin typeface="微软雅黑" panose="020B0503020204020204" charset="-122"/>
                        </a:rPr>
                        <a:t>AK7738</a:t>
                      </a:r>
                      <a:endParaRPr lang="en-US" sz="1200">
                        <a:solidFill>
                          <a:srgbClr val="404040"/>
                        </a:solidFill>
                        <a:latin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AKM</a:t>
                      </a:r>
                      <a:endParaRPr lang="en-US" sz="1200">
                        <a:solidFill>
                          <a:srgbClr val="404040"/>
                        </a:solidFill>
                        <a:latin typeface="微软雅黑" panose="020B0503020204020204" charset="-122"/>
                      </a:endParaRPr>
                    </a:p>
                  </a:txBody>
                  <a:tcPr marL="0" marR="0" marT="0" marB="0" anchor="ctr"/>
                </a:tc>
                <a:tc>
                  <a:txBody>
                    <a:bodyPr>
                      <a:spAutoFit/>
                    </a:bodyPr>
                    <a:p>
                      <a:pPr indent="0" algn="ctr"/>
                      <a:r>
                        <a:rPr lang="en-US" sz="1200">
                          <a:solidFill>
                            <a:srgbClr val="404040"/>
                          </a:solidFill>
                          <a:latin typeface="微软雅黑" panose="020B0503020204020204" charset="-122"/>
                        </a:rPr>
                        <a:t>-40°C~+85°C</a:t>
                      </a:r>
                      <a:endParaRPr lang="en-US" sz="1200">
                        <a:solidFill>
                          <a:srgbClr val="404040"/>
                        </a:solidFill>
                        <a:latin typeface="微软雅黑" panose="020B0503020204020204" charset="-122"/>
                      </a:endParaRPr>
                    </a:p>
                  </a:txBody>
                  <a:tcPr marL="0" marR="0" marT="0" marB="0" anchor="ctr"/>
                </a:tc>
              </a:tr>
            </a:tbl>
          </a:graphicData>
        </a:graphic>
      </p:graphicFrame>
    </p:spTree>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32303236373536373b32303238363033343b76ee68079776"/>
          <p:cNvPicPr>
            <a:picLocks noChangeAspect="1"/>
          </p:cNvPicPr>
          <p:nvPr>
            <p:custDataLst>
              <p:tags r:id="rId1"/>
            </p:custDataLst>
          </p:nvPr>
        </p:nvPicPr>
        <p:blipFill>
          <a:blip r:embed="rId2"/>
          <a:stretch>
            <a:fillRect/>
          </a:stretch>
        </p:blipFill>
        <p:spPr>
          <a:xfrm>
            <a:off x="1619250" y="2284095"/>
            <a:ext cx="368935" cy="368935"/>
          </a:xfrm>
          <a:prstGeom prst="rect">
            <a:avLst/>
          </a:prstGeom>
        </p:spPr>
      </p:pic>
      <p:sp>
        <p:nvSpPr>
          <p:cNvPr id="3" name="矩形 2"/>
          <p:cNvSpPr/>
          <p:nvPr>
            <p:custDataLst>
              <p:tags r:id="rId3"/>
            </p:custDataLst>
          </p:nvPr>
        </p:nvSpPr>
        <p:spPr>
          <a:xfrm>
            <a:off x="2267585" y="916305"/>
            <a:ext cx="6516370" cy="3111500"/>
          </a:xfrm>
          <a:prstGeom prst="rect">
            <a:avLst/>
          </a:prstGeom>
          <a:solidFill>
            <a:srgbClr val="FFFFFF"/>
          </a:solidFill>
        </p:spPr>
        <p:txBody>
          <a:bodyPr lIns="0" tIns="0" rIns="0" bIns="0">
            <a:noAutofit/>
          </a:bodyPr>
          <a:p>
            <a:pPr marL="1043305" indent="-1079500">
              <a:lnSpc>
                <a:spcPts val="4640"/>
              </a:lnSpc>
            </a:pPr>
            <a:r>
              <a:rPr lang="zh-TW" sz="2400">
                <a:latin typeface="微软雅黑" panose="020B0503020204020204" charset="-122"/>
                <a:ea typeface="微软雅黑" panose="020B0503020204020204" charset="-122"/>
              </a:rPr>
              <a:t>Chapter 1: Domain control hosts</a:t>
            </a:r>
            <a:endParaRPr lang="zh-TW" sz="2400">
              <a:latin typeface="微软雅黑" panose="020B0503020204020204" charset="-122"/>
              <a:ea typeface="微软雅黑" panose="020B0503020204020204" charset="-122"/>
            </a:endParaRPr>
          </a:p>
          <a:p>
            <a:pPr marL="1043305" indent="-1079500">
              <a:lnSpc>
                <a:spcPts val="4640"/>
              </a:lnSpc>
            </a:pPr>
            <a:r>
              <a:rPr lang="zh-TW" sz="2400">
                <a:latin typeface="微软雅黑" panose="020B0503020204020204" charset="-122"/>
                <a:ea typeface="微软雅黑" panose="020B0503020204020204" charset="-122"/>
              </a:rPr>
              <a:t>Chapter </a:t>
            </a:r>
            <a:r>
              <a:rPr lang="en-US" altLang="zh-TW" sz="2400">
                <a:latin typeface="微软雅黑" panose="020B0503020204020204" charset="-122"/>
                <a:ea typeface="微软雅黑" panose="020B0503020204020204" charset="-122"/>
              </a:rPr>
              <a:t>2</a:t>
            </a:r>
            <a:r>
              <a:rPr lang="zh-TW" sz="2400">
                <a:latin typeface="微软雅黑" panose="020B0503020204020204" charset="-122"/>
                <a:ea typeface="微软雅黑" panose="020B0503020204020204" charset="-122"/>
              </a:rPr>
              <a:t>: Main chip introduction</a:t>
            </a:r>
            <a:endParaRPr lang="zh-TW" sz="2400">
              <a:latin typeface="微软雅黑" panose="020B0503020204020204" charset="-122"/>
              <a:ea typeface="微软雅黑" panose="020B0503020204020204" charset="-122"/>
            </a:endParaRPr>
          </a:p>
          <a:p>
            <a:pPr marL="1043305" indent="-1079500">
              <a:lnSpc>
                <a:spcPts val="4640"/>
              </a:lnSpc>
            </a:pPr>
            <a:r>
              <a:rPr lang="zh-TW" sz="2400">
                <a:latin typeface="微软雅黑" panose="020B0503020204020204" charset="-122"/>
                <a:ea typeface="微软雅黑" panose="020B0503020204020204" charset="-122"/>
              </a:rPr>
              <a:t>Chapter 3: IVI function</a:t>
            </a:r>
            <a:endParaRPr lang="zh-TW" sz="2400">
              <a:latin typeface="微软雅黑" panose="020B0503020204020204" charset="-122"/>
              <a:ea typeface="微软雅黑" panose="020B0503020204020204" charset="-122"/>
            </a:endParaRPr>
          </a:p>
          <a:p>
            <a:pPr marL="1043305" indent="-1079500">
              <a:lnSpc>
                <a:spcPts val="4640"/>
              </a:lnSpc>
            </a:pPr>
            <a:r>
              <a:rPr lang="zh-TW" sz="2400">
                <a:latin typeface="微软雅黑" panose="020B0503020204020204" charset="-122"/>
                <a:ea typeface="微软雅黑" panose="020B0503020204020204" charset="-122"/>
              </a:rPr>
              <a:t>Chapter </a:t>
            </a:r>
            <a:r>
              <a:rPr lang="en-US" altLang="zh-TW" sz="2400">
                <a:latin typeface="微软雅黑" panose="020B0503020204020204" charset="-122"/>
                <a:ea typeface="微软雅黑" panose="020B0503020204020204" charset="-122"/>
              </a:rPr>
              <a:t>4</a:t>
            </a:r>
            <a:r>
              <a:rPr lang="zh-TW" sz="2400">
                <a:latin typeface="微软雅黑" panose="020B0503020204020204" charset="-122"/>
                <a:ea typeface="微软雅黑" panose="020B0503020204020204" charset="-122"/>
              </a:rPr>
              <a:t>: Instrument function</a:t>
            </a:r>
            <a:endParaRPr lang="zh-TW" sz="2400">
              <a:latin typeface="微软雅黑" panose="020B0503020204020204" charset="-122"/>
              <a:ea typeface="微软雅黑" panose="020B0503020204020204" charset="-122"/>
            </a:endParaRPr>
          </a:p>
          <a:p>
            <a:pPr marL="1043305" indent="-1079500">
              <a:lnSpc>
                <a:spcPts val="4640"/>
              </a:lnSpc>
            </a:pPr>
            <a:r>
              <a:rPr lang="zh-TW" sz="2400">
                <a:latin typeface="微软雅黑" panose="020B0503020204020204" charset="-122"/>
                <a:ea typeface="微软雅黑" panose="020B0503020204020204" charset="-122"/>
              </a:rPr>
              <a:t>Chapter 5: AVM functions</a:t>
            </a:r>
            <a:endParaRPr lang="zh-TW" sz="2400">
              <a:latin typeface="微软雅黑" panose="020B0503020204020204" charset="-122"/>
              <a:ea typeface="微软雅黑" panose="020B0503020204020204" charset="-122"/>
            </a:endParaRPr>
          </a:p>
        </p:txBody>
      </p:sp>
    </p:spTree>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7020433" y="51816"/>
            <a:ext cx="1716024" cy="350520"/>
          </a:xfrm>
          <a:prstGeom prst="rect">
            <a:avLst/>
          </a:prstGeom>
          <a:noFill/>
        </p:spPr>
        <p:txBody>
          <a:bodyPr wrap="none" lIns="0" tIns="0" rIns="0" bIns="0">
            <a:noAutofit/>
          </a:bodyPr>
          <a:p>
            <a:pPr indent="0" algn="r"/>
            <a:r>
              <a:rPr lang="en-US" sz="1600" b="1">
                <a:latin typeface="微软雅黑" panose="020B0503020204020204" charset="-122"/>
              </a:rPr>
              <a:t>IVI</a:t>
            </a:r>
            <a:r>
              <a:rPr lang="zh-TW" sz="1600" b="1">
                <a:latin typeface="微软雅黑" panose="020B0503020204020204" charset="-122"/>
                <a:ea typeface="微软雅黑" panose="020B0503020204020204" charset="-122"/>
              </a:rPr>
              <a:t>System introduction</a:t>
            </a:r>
            <a:endParaRPr lang="zh-TW" sz="1600" b="1">
              <a:latin typeface="微软雅黑" panose="020B0503020204020204" charset="-122"/>
              <a:ea typeface="微软雅黑" panose="020B0503020204020204" charset="-122"/>
            </a:endParaRPr>
          </a:p>
        </p:txBody>
      </p:sp>
      <p:sp>
        <p:nvSpPr>
          <p:cNvPr id="3" name="矩形 2"/>
          <p:cNvSpPr/>
          <p:nvPr/>
        </p:nvSpPr>
        <p:spPr>
          <a:xfrm>
            <a:off x="321310" y="868680"/>
            <a:ext cx="8386445" cy="3378835"/>
          </a:xfrm>
          <a:prstGeom prst="rect">
            <a:avLst/>
          </a:prstGeom>
          <a:solidFill>
            <a:srgbClr val="FFFFFF"/>
          </a:solidFill>
        </p:spPr>
        <p:txBody>
          <a:bodyPr lIns="0" tIns="0" rIns="0" bIns="0">
            <a:noAutofit/>
          </a:bodyPr>
          <a:p>
            <a:pPr indent="482600" algn="just">
              <a:lnSpc>
                <a:spcPts val="2405"/>
              </a:lnSpc>
            </a:pPr>
            <a:r>
              <a:t>The central control IVI uses Android Q Automotive system,</a:t>
            </a:r>
          </a:p>
          <a:p>
            <a:pPr indent="482600" algn="just">
              <a:lnSpc>
                <a:spcPts val="2405"/>
              </a:lnSpc>
            </a:pPr>
          </a:p>
          <a:p>
            <a:pPr indent="482600" algn="just">
              <a:lnSpc>
                <a:spcPts val="2405"/>
              </a:lnSpc>
            </a:pPr>
            <a:r>
              <a:t>Android Automotive is a basic Android platform Vehicle Infotainment system, referred to as IVI(In-vehicle infotainment), which is essentially an operating system running In the automotive infotainment system, it runs directly on the vehicle hardware. It is a full-stack, open source and highly customizable platform that powers automotive infotainment systems.</a:t>
            </a:r>
          </a:p>
          <a:p>
            <a:pPr indent="482600" algn="just">
              <a:lnSpc>
                <a:spcPts val="2405"/>
              </a:lnSpc>
            </a:pPr>
          </a:p>
          <a:p>
            <a:pPr indent="482600" algn="just">
              <a:lnSpc>
                <a:spcPts val="2405"/>
              </a:lnSpc>
            </a:pPr>
            <a:r>
              <a:t>It supports apps built for Android, as well as apps built for Android Auto;</a:t>
            </a:r>
          </a:p>
        </p:txBody>
      </p:sp>
    </p:spTree>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矩形 2"/>
          <p:cNvSpPr/>
          <p:nvPr/>
        </p:nvSpPr>
        <p:spPr>
          <a:xfrm>
            <a:off x="7092315" y="52070"/>
            <a:ext cx="1761490" cy="299720"/>
          </a:xfrm>
          <a:prstGeom prst="rect">
            <a:avLst/>
          </a:prstGeom>
          <a:noFill/>
        </p:spPr>
        <p:txBody>
          <a:bodyPr wrap="none" lIns="0" tIns="0" rIns="0" bIns="0">
            <a:noAutofit/>
          </a:bodyPr>
          <a:p>
            <a:pPr indent="0" algn="r"/>
            <a:r>
              <a:rPr lang="en-US" sz="1600" b="1">
                <a:latin typeface="微软雅黑" panose="020B0503020204020204" charset="-122"/>
                <a:sym typeface="+mn-ea"/>
              </a:rPr>
              <a:t>IVI</a:t>
            </a:r>
            <a:r>
              <a:rPr lang="zh-TW" sz="1600" b="1">
                <a:latin typeface="微软雅黑" panose="020B0503020204020204" charset="-122"/>
                <a:ea typeface="微软雅黑" panose="020B0503020204020204" charset="-122"/>
                <a:sym typeface="+mn-ea"/>
              </a:rPr>
              <a:t>System introduction</a:t>
            </a:r>
            <a:endParaRPr lang="zh-TW" sz="1600" b="1">
              <a:latin typeface="微软雅黑" panose="020B0503020204020204" charset="-122"/>
              <a:ea typeface="微软雅黑" panose="020B0503020204020204" charset="-122"/>
            </a:endParaRPr>
          </a:p>
        </p:txBody>
      </p:sp>
      <p:sp>
        <p:nvSpPr>
          <p:cNvPr id="4" name="矩形 3"/>
          <p:cNvSpPr/>
          <p:nvPr/>
        </p:nvSpPr>
        <p:spPr>
          <a:xfrm>
            <a:off x="205105" y="474980"/>
            <a:ext cx="8918575" cy="3910330"/>
          </a:xfrm>
          <a:prstGeom prst="rect">
            <a:avLst/>
          </a:prstGeom>
          <a:solidFill>
            <a:srgbClr val="FFFFFF"/>
          </a:solidFill>
        </p:spPr>
        <p:txBody>
          <a:bodyPr lIns="0" tIns="0" rIns="0" bIns="0">
            <a:noAutofit/>
          </a:bodyPr>
          <a:p>
            <a:pPr indent="571500">
              <a:lnSpc>
                <a:spcPts val="3550"/>
              </a:lnSpc>
            </a:pPr>
            <a:r>
              <a:rPr lang="zh-TW" sz="1200" b="1">
                <a:latin typeface="微软雅黑" panose="020B0503020204020204" charset="-122"/>
                <a:ea typeface="微软雅黑" panose="020B0503020204020204" charset="-122"/>
              </a:rPr>
              <a:t>The following key features are included:</a:t>
            </a:r>
            <a:endParaRPr lang="zh-TW" sz="1200" b="1">
              <a:latin typeface="微软雅黑" panose="020B0503020204020204" charset="-122"/>
              <a:ea typeface="微软雅黑" panose="020B0503020204020204" charset="-122"/>
            </a:endParaRPr>
          </a:p>
          <a:p>
            <a:pPr indent="571500" fontAlgn="auto">
              <a:lnSpc>
                <a:spcPct val="150000"/>
              </a:lnSpc>
            </a:pPr>
            <a:r>
              <a:rPr sz="1200">
                <a:latin typeface="微软雅黑" panose="020B0503020204020204" charset="-122"/>
              </a:rPr>
              <a:t>AVM built-in algorithm, support 3D model,</a:t>
            </a:r>
            <a:endParaRPr sz="1200">
              <a:latin typeface="微软雅黑" panose="020B0503020204020204" charset="-122"/>
            </a:endParaRPr>
          </a:p>
          <a:p>
            <a:pPr indent="571500" fontAlgn="auto">
              <a:lnSpc>
                <a:spcPct val="150000"/>
              </a:lnSpc>
            </a:pPr>
            <a:r>
              <a:rPr sz="1200">
                <a:latin typeface="微软雅黑" panose="020B0503020204020204" charset="-122"/>
              </a:rPr>
              <a:t>Built-in radio chip, support RDS function,</a:t>
            </a:r>
            <a:endParaRPr sz="1200">
              <a:latin typeface="微软雅黑" panose="020B0503020204020204" charset="-122"/>
            </a:endParaRPr>
          </a:p>
          <a:p>
            <a:pPr indent="571500" fontAlgn="auto">
              <a:lnSpc>
                <a:spcPct val="150000"/>
              </a:lnSpc>
            </a:pPr>
            <a:r>
              <a:rPr sz="1200">
                <a:latin typeface="微软雅黑" panose="020B0503020204020204" charset="-122"/>
              </a:rPr>
              <a:t>Intelligent speech recognition, local speech recognition + online speech recognition,</a:t>
            </a:r>
            <a:endParaRPr sz="1200">
              <a:latin typeface="微软雅黑" panose="020B0503020204020204" charset="-122"/>
            </a:endParaRPr>
          </a:p>
          <a:p>
            <a:pPr indent="571500" fontAlgn="auto">
              <a:lnSpc>
                <a:spcPct val="150000"/>
              </a:lnSpc>
            </a:pPr>
            <a:r>
              <a:rPr sz="1200">
                <a:latin typeface="微软雅黑" panose="020B0503020204020204" charset="-122"/>
              </a:rPr>
              <a:t>DSP sound algorithm, support third party sound algorithm,</a:t>
            </a:r>
            <a:endParaRPr sz="1200">
              <a:latin typeface="微软雅黑" panose="020B0503020204020204" charset="-122"/>
            </a:endParaRPr>
          </a:p>
          <a:p>
            <a:pPr indent="571500" fontAlgn="auto">
              <a:lnSpc>
                <a:spcPct val="150000"/>
              </a:lnSpc>
            </a:pPr>
            <a:r>
              <a:rPr sz="1200">
                <a:latin typeface="微软雅黑" panose="020B0503020204020204" charset="-122"/>
              </a:rPr>
              <a:t>RVC function, support reverse trajectory, radar signal superposition,</a:t>
            </a:r>
            <a:endParaRPr sz="1200">
              <a:latin typeface="微软雅黑" panose="020B0503020204020204" charset="-122"/>
            </a:endParaRPr>
          </a:p>
          <a:p>
            <a:pPr indent="571500" fontAlgn="auto">
              <a:lnSpc>
                <a:spcPct val="150000"/>
              </a:lnSpc>
            </a:pPr>
            <a:r>
              <a:rPr sz="1200">
                <a:latin typeface="微软雅黑" panose="020B0503020204020204" charset="-122"/>
              </a:rPr>
              <a:t>Built-in power amplifier, can support 8 built-in power amplifier, support vehicle acoustic alarm system AVAS,</a:t>
            </a:r>
            <a:endParaRPr sz="1200">
              <a:latin typeface="微软雅黑" panose="020B0503020204020204" charset="-122"/>
            </a:endParaRPr>
          </a:p>
          <a:p>
            <a:pPr indent="571500" fontAlgn="auto">
              <a:lnSpc>
                <a:spcPct val="150000"/>
              </a:lnSpc>
            </a:pPr>
            <a:r>
              <a:rPr sz="1200">
                <a:latin typeface="微软雅黑" panose="020B0503020204020204" charset="-122"/>
              </a:rPr>
              <a:t>Built-in A2B chip connected to external power amplifier, support TDM8 output, sound strategy is more flexible,</a:t>
            </a:r>
            <a:endParaRPr sz="1200">
              <a:latin typeface="微软雅黑" panose="020B0503020204020204" charset="-122"/>
            </a:endParaRPr>
          </a:p>
          <a:p>
            <a:pPr indent="571500" fontAlgn="auto">
              <a:lnSpc>
                <a:spcPct val="150000"/>
              </a:lnSpc>
            </a:pPr>
            <a:r>
              <a:rPr sz="1200">
                <a:latin typeface="微软雅黑" panose="020B0503020204020204" charset="-122"/>
              </a:rPr>
              <a:t>Built-in 4G or 5G communication module, support soft TBOX function,</a:t>
            </a:r>
            <a:endParaRPr sz="1200">
              <a:latin typeface="微软雅黑" panose="020B0503020204020204" charset="-122"/>
            </a:endParaRPr>
          </a:p>
          <a:p>
            <a:pPr indent="571500" fontAlgn="auto">
              <a:lnSpc>
                <a:spcPct val="150000"/>
              </a:lnSpc>
            </a:pPr>
            <a:r>
              <a:rPr sz="1200">
                <a:latin typeface="微软雅黑" panose="020B0503020204020204" charset="-122"/>
              </a:rPr>
              <a:t>Multi-language switching, such as Chinese/English, support to expand multiple language packages,</a:t>
            </a:r>
            <a:endParaRPr sz="1200">
              <a:latin typeface="微软雅黑" panose="020B0503020204020204" charset="-122"/>
            </a:endParaRPr>
          </a:p>
          <a:p>
            <a:pPr indent="571500" fontAlgn="auto">
              <a:lnSpc>
                <a:spcPct val="150000"/>
              </a:lnSpc>
            </a:pPr>
            <a:r>
              <a:rPr sz="1200">
                <a:latin typeface="微软雅黑" panose="020B0503020204020204" charset="-122"/>
              </a:rPr>
              <a:t>Bluetooth phone function, phone book synchronization, call name display, __</a:t>
            </a:r>
            <a:endParaRPr sz="1200">
              <a:latin typeface="微软雅黑" panose="020B0503020204020204" charset="-122"/>
            </a:endParaRPr>
          </a:p>
          <a:p>
            <a:pPr indent="571500" fontAlgn="auto">
              <a:lnSpc>
                <a:spcPct val="150000"/>
              </a:lnSpc>
            </a:pPr>
            <a:r>
              <a:rPr sz="1200">
                <a:latin typeface="微软雅黑" panose="020B0503020204020204" charset="-122"/>
              </a:rPr>
              <a:t>Mobile screen projection function, support Yilian, Hicar, CarLife and car factory customized mobile Internet;</a:t>
            </a:r>
            <a:endParaRPr sz="1200">
              <a:latin typeface="微软雅黑" panose="020B0503020204020204" charset="-122"/>
            </a:endParaRPr>
          </a:p>
          <a:p>
            <a:pPr indent="571500" fontAlgn="auto">
              <a:lnSpc>
                <a:spcPct val="150000"/>
              </a:lnSpc>
            </a:pPr>
            <a:r>
              <a:rPr sz="1200">
                <a:latin typeface="微软雅黑" panose="020B0503020204020204" charset="-122"/>
              </a:rPr>
              <a:t>Support OTA upgrade, through the built-in 4G or 5G communication module, Ethernet connection TBOX upgrade</a:t>
            </a:r>
            <a:endParaRPr sz="1200">
              <a:latin typeface="微软雅黑" panose="020B0503020204020204" charset="-122"/>
            </a:endParaRPr>
          </a:p>
        </p:txBody>
      </p:sp>
      <p:grpSp>
        <p:nvGrpSpPr>
          <p:cNvPr id="5" name="组合 4"/>
          <p:cNvGrpSpPr/>
          <p:nvPr/>
        </p:nvGrpSpPr>
        <p:grpSpPr>
          <a:xfrm>
            <a:off x="379095" y="946150"/>
            <a:ext cx="299720" cy="3281680"/>
            <a:chOff x="597" y="1490"/>
            <a:chExt cx="446" cy="5731"/>
          </a:xfrm>
        </p:grpSpPr>
        <p:pic>
          <p:nvPicPr>
            <p:cNvPr id="2" name="图片 1" descr="3b343132373636393b52fe9009"/>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623" y="1490"/>
              <a:ext cx="420" cy="420"/>
            </a:xfrm>
            <a:prstGeom prst="rect">
              <a:avLst/>
            </a:prstGeom>
          </p:spPr>
        </p:pic>
        <p:pic>
          <p:nvPicPr>
            <p:cNvPr id="7" name="图片 6" descr="3b343132373636393b52fe9009"/>
            <p:cNvPicPr>
              <a:picLocks noChangeAspect="1"/>
            </p:cNvPicPr>
            <p:nvPr>
              <p:custDataLst>
                <p:tags r:id="rId4"/>
              </p:custDataLst>
            </p:nvPr>
          </p:nvPicPr>
          <p:blipFill>
            <a:blip r:embed="rId2">
              <a:extLst>
                <a:ext uri="{96DAC541-7B7A-43D3-8B79-37D633B846F1}">
                  <asvg:svgBlip xmlns:asvg="http://schemas.microsoft.com/office/drawing/2016/SVG/main" r:embed="rId3"/>
                </a:ext>
              </a:extLst>
            </a:blip>
            <a:stretch>
              <a:fillRect/>
            </a:stretch>
          </p:blipFill>
          <p:spPr>
            <a:xfrm>
              <a:off x="623" y="1951"/>
              <a:ext cx="420" cy="420"/>
            </a:xfrm>
            <a:prstGeom prst="rect">
              <a:avLst/>
            </a:prstGeom>
          </p:spPr>
        </p:pic>
        <p:pic>
          <p:nvPicPr>
            <p:cNvPr id="9" name="图片 8" descr="3b343132373636393b52fe9009"/>
            <p:cNvPicPr>
              <a:picLocks noChangeAspect="1"/>
            </p:cNvPicPr>
            <p:nvPr>
              <p:custDataLst>
                <p:tags r:id="rId5"/>
              </p:custDataLst>
            </p:nvPr>
          </p:nvPicPr>
          <p:blipFill>
            <a:blip r:embed="rId2">
              <a:extLst>
                <a:ext uri="{96DAC541-7B7A-43D3-8B79-37D633B846F1}">
                  <asvg:svgBlip xmlns:asvg="http://schemas.microsoft.com/office/drawing/2016/SVG/main" r:embed="rId3"/>
                </a:ext>
              </a:extLst>
            </a:blip>
            <a:stretch>
              <a:fillRect/>
            </a:stretch>
          </p:blipFill>
          <p:spPr>
            <a:xfrm>
              <a:off x="623" y="2918"/>
              <a:ext cx="420" cy="420"/>
            </a:xfrm>
            <a:prstGeom prst="rect">
              <a:avLst/>
            </a:prstGeom>
          </p:spPr>
        </p:pic>
        <p:pic>
          <p:nvPicPr>
            <p:cNvPr id="10" name="图片 9" descr="3b343132373636393b52fe9009"/>
            <p:cNvPicPr>
              <a:picLocks noChangeAspect="1"/>
            </p:cNvPicPr>
            <p:nvPr>
              <p:custDataLst>
                <p:tags r:id="rId6"/>
              </p:custDataLst>
            </p:nvPr>
          </p:nvPicPr>
          <p:blipFill>
            <a:blip r:embed="rId2">
              <a:extLst>
                <a:ext uri="{96DAC541-7B7A-43D3-8B79-37D633B846F1}">
                  <asvg:svgBlip xmlns:asvg="http://schemas.microsoft.com/office/drawing/2016/SVG/main" r:embed="rId3"/>
                </a:ext>
              </a:extLst>
            </a:blip>
            <a:stretch>
              <a:fillRect/>
            </a:stretch>
          </p:blipFill>
          <p:spPr>
            <a:xfrm>
              <a:off x="623" y="3396"/>
              <a:ext cx="420" cy="420"/>
            </a:xfrm>
            <a:prstGeom prst="rect">
              <a:avLst/>
            </a:prstGeom>
          </p:spPr>
        </p:pic>
        <p:pic>
          <p:nvPicPr>
            <p:cNvPr id="6" name="图片 5" descr="3b343132373636393b52fe9009"/>
            <p:cNvPicPr>
              <a:picLocks noChangeAspect="1"/>
            </p:cNvPicPr>
            <p:nvPr>
              <p:custDataLst>
                <p:tags r:id="rId7"/>
              </p:custDataLst>
            </p:nvPr>
          </p:nvPicPr>
          <p:blipFill>
            <a:blip r:embed="rId2">
              <a:extLst>
                <a:ext uri="{96DAC541-7B7A-43D3-8B79-37D633B846F1}">
                  <asvg:svgBlip xmlns:asvg="http://schemas.microsoft.com/office/drawing/2016/SVG/main" r:embed="rId3"/>
                </a:ext>
              </a:extLst>
            </a:blip>
            <a:stretch>
              <a:fillRect/>
            </a:stretch>
          </p:blipFill>
          <p:spPr>
            <a:xfrm>
              <a:off x="623" y="2412"/>
              <a:ext cx="420" cy="420"/>
            </a:xfrm>
            <a:prstGeom prst="rect">
              <a:avLst/>
            </a:prstGeom>
          </p:spPr>
        </p:pic>
        <p:pic>
          <p:nvPicPr>
            <p:cNvPr id="8" name="图片 7" descr="3b343132373636393b52fe9009"/>
            <p:cNvPicPr>
              <a:picLocks noChangeAspect="1"/>
            </p:cNvPicPr>
            <p:nvPr>
              <p:custDataLst>
                <p:tags r:id="rId8"/>
              </p:custDataLst>
            </p:nvPr>
          </p:nvPicPr>
          <p:blipFill>
            <a:blip r:embed="rId2">
              <a:extLst>
                <a:ext uri="{96DAC541-7B7A-43D3-8B79-37D633B846F1}">
                  <asvg:svgBlip xmlns:asvg="http://schemas.microsoft.com/office/drawing/2016/SVG/main" r:embed="rId3"/>
                </a:ext>
              </a:extLst>
            </a:blip>
            <a:stretch>
              <a:fillRect/>
            </a:stretch>
          </p:blipFill>
          <p:spPr>
            <a:xfrm>
              <a:off x="623" y="3889"/>
              <a:ext cx="420" cy="420"/>
            </a:xfrm>
            <a:prstGeom prst="rect">
              <a:avLst/>
            </a:prstGeom>
          </p:spPr>
        </p:pic>
        <p:pic>
          <p:nvPicPr>
            <p:cNvPr id="16" name="图片 15" descr="3b343132373636393b52fe9009"/>
            <p:cNvPicPr>
              <a:picLocks noChangeAspect="1"/>
            </p:cNvPicPr>
            <p:nvPr>
              <p:custDataLst>
                <p:tags r:id="rId9"/>
              </p:custDataLst>
            </p:nvPr>
          </p:nvPicPr>
          <p:blipFill>
            <a:blip r:embed="rId2">
              <a:extLst>
                <a:ext uri="{96DAC541-7B7A-43D3-8B79-37D633B846F1}">
                  <asvg:svgBlip xmlns:asvg="http://schemas.microsoft.com/office/drawing/2016/SVG/main" r:embed="rId3"/>
                </a:ext>
              </a:extLst>
            </a:blip>
            <a:stretch>
              <a:fillRect/>
            </a:stretch>
          </p:blipFill>
          <p:spPr>
            <a:xfrm>
              <a:off x="597" y="4402"/>
              <a:ext cx="420" cy="420"/>
            </a:xfrm>
            <a:prstGeom prst="rect">
              <a:avLst/>
            </a:prstGeom>
          </p:spPr>
        </p:pic>
        <p:pic>
          <p:nvPicPr>
            <p:cNvPr id="17" name="图片 16" descr="3b343132373636393b52fe9009"/>
            <p:cNvPicPr>
              <a:picLocks noChangeAspect="1"/>
            </p:cNvPicPr>
            <p:nvPr>
              <p:custDataLst>
                <p:tags r:id="rId10"/>
              </p:custDataLst>
            </p:nvPr>
          </p:nvPicPr>
          <p:blipFill>
            <a:blip r:embed="rId2">
              <a:extLst>
                <a:ext uri="{96DAC541-7B7A-43D3-8B79-37D633B846F1}">
                  <asvg:svgBlip xmlns:asvg="http://schemas.microsoft.com/office/drawing/2016/SVG/main" r:embed="rId3"/>
                </a:ext>
              </a:extLst>
            </a:blip>
            <a:stretch>
              <a:fillRect/>
            </a:stretch>
          </p:blipFill>
          <p:spPr>
            <a:xfrm>
              <a:off x="597" y="4863"/>
              <a:ext cx="420" cy="420"/>
            </a:xfrm>
            <a:prstGeom prst="rect">
              <a:avLst/>
            </a:prstGeom>
          </p:spPr>
        </p:pic>
        <p:pic>
          <p:nvPicPr>
            <p:cNvPr id="18" name="图片 17" descr="3b343132373636393b52fe9009"/>
            <p:cNvPicPr>
              <a:picLocks noChangeAspect="1"/>
            </p:cNvPicPr>
            <p:nvPr>
              <p:custDataLst>
                <p:tags r:id="rId11"/>
              </p:custDataLst>
            </p:nvPr>
          </p:nvPicPr>
          <p:blipFill>
            <a:blip r:embed="rId2">
              <a:extLst>
                <a:ext uri="{96DAC541-7B7A-43D3-8B79-37D633B846F1}">
                  <asvg:svgBlip xmlns:asvg="http://schemas.microsoft.com/office/drawing/2016/SVG/main" r:embed="rId3"/>
                </a:ext>
              </a:extLst>
            </a:blip>
            <a:stretch>
              <a:fillRect/>
            </a:stretch>
          </p:blipFill>
          <p:spPr>
            <a:xfrm>
              <a:off x="597" y="5830"/>
              <a:ext cx="420" cy="420"/>
            </a:xfrm>
            <a:prstGeom prst="rect">
              <a:avLst/>
            </a:prstGeom>
          </p:spPr>
        </p:pic>
        <p:pic>
          <p:nvPicPr>
            <p:cNvPr id="19" name="图片 18" descr="3b343132373636393b52fe9009"/>
            <p:cNvPicPr>
              <a:picLocks noChangeAspect="1"/>
            </p:cNvPicPr>
            <p:nvPr>
              <p:custDataLst>
                <p:tags r:id="rId12"/>
              </p:custDataLst>
            </p:nvPr>
          </p:nvPicPr>
          <p:blipFill>
            <a:blip r:embed="rId2">
              <a:extLst>
                <a:ext uri="{96DAC541-7B7A-43D3-8B79-37D633B846F1}">
                  <asvg:svgBlip xmlns:asvg="http://schemas.microsoft.com/office/drawing/2016/SVG/main" r:embed="rId3"/>
                </a:ext>
              </a:extLst>
            </a:blip>
            <a:stretch>
              <a:fillRect/>
            </a:stretch>
          </p:blipFill>
          <p:spPr>
            <a:xfrm>
              <a:off x="597" y="6308"/>
              <a:ext cx="420" cy="420"/>
            </a:xfrm>
            <a:prstGeom prst="rect">
              <a:avLst/>
            </a:prstGeom>
          </p:spPr>
        </p:pic>
        <p:pic>
          <p:nvPicPr>
            <p:cNvPr id="20" name="图片 19" descr="3b343132373636393b52fe9009"/>
            <p:cNvPicPr>
              <a:picLocks noChangeAspect="1"/>
            </p:cNvPicPr>
            <p:nvPr>
              <p:custDataLst>
                <p:tags r:id="rId13"/>
              </p:custDataLst>
            </p:nvPr>
          </p:nvPicPr>
          <p:blipFill>
            <a:blip r:embed="rId2">
              <a:extLst>
                <a:ext uri="{96DAC541-7B7A-43D3-8B79-37D633B846F1}">
                  <asvg:svgBlip xmlns:asvg="http://schemas.microsoft.com/office/drawing/2016/SVG/main" r:embed="rId3"/>
                </a:ext>
              </a:extLst>
            </a:blip>
            <a:stretch>
              <a:fillRect/>
            </a:stretch>
          </p:blipFill>
          <p:spPr>
            <a:xfrm>
              <a:off x="597" y="5324"/>
              <a:ext cx="420" cy="420"/>
            </a:xfrm>
            <a:prstGeom prst="rect">
              <a:avLst/>
            </a:prstGeom>
          </p:spPr>
        </p:pic>
        <p:pic>
          <p:nvPicPr>
            <p:cNvPr id="21" name="图片 20" descr="3b343132373636393b52fe9009"/>
            <p:cNvPicPr>
              <a:picLocks noChangeAspect="1"/>
            </p:cNvPicPr>
            <p:nvPr>
              <p:custDataLst>
                <p:tags r:id="rId14"/>
              </p:custDataLst>
            </p:nvPr>
          </p:nvPicPr>
          <p:blipFill>
            <a:blip r:embed="rId2">
              <a:extLst>
                <a:ext uri="{96DAC541-7B7A-43D3-8B79-37D633B846F1}">
                  <asvg:svgBlip xmlns:asvg="http://schemas.microsoft.com/office/drawing/2016/SVG/main" r:embed="rId3"/>
                </a:ext>
              </a:extLst>
            </a:blip>
            <a:stretch>
              <a:fillRect/>
            </a:stretch>
          </p:blipFill>
          <p:spPr>
            <a:xfrm>
              <a:off x="597" y="6801"/>
              <a:ext cx="420" cy="420"/>
            </a:xfrm>
            <a:prstGeom prst="rect">
              <a:avLst/>
            </a:prstGeom>
          </p:spPr>
        </p:pic>
      </p:grpSp>
    </p:spTree>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3" name="图片 22"/>
          <p:cNvPicPr>
            <a:picLocks noChangeAspect="1"/>
          </p:cNvPicPr>
          <p:nvPr>
            <p:custDataLst>
              <p:tags r:id="rId1"/>
            </p:custDataLst>
          </p:nvPr>
        </p:nvPicPr>
        <p:blipFill>
          <a:blip r:embed="rId2"/>
          <a:stretch>
            <a:fillRect/>
          </a:stretch>
        </p:blipFill>
        <p:spPr>
          <a:xfrm>
            <a:off x="635" y="787400"/>
            <a:ext cx="8811895" cy="3569335"/>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32303236373536373b32303238363033343b76ee68079776"/>
          <p:cNvPicPr>
            <a:picLocks noChangeAspect="1"/>
          </p:cNvPicPr>
          <p:nvPr>
            <p:custDataLst>
              <p:tags r:id="rId1"/>
            </p:custDataLst>
          </p:nvPr>
        </p:nvPicPr>
        <p:blipFill>
          <a:blip r:embed="rId2"/>
          <a:stretch>
            <a:fillRect/>
          </a:stretch>
        </p:blipFill>
        <p:spPr>
          <a:xfrm>
            <a:off x="1837055" y="2860040"/>
            <a:ext cx="368935" cy="368935"/>
          </a:xfrm>
          <a:prstGeom prst="rect">
            <a:avLst/>
          </a:prstGeom>
        </p:spPr>
      </p:pic>
      <p:sp>
        <p:nvSpPr>
          <p:cNvPr id="4" name="矩形 3"/>
          <p:cNvSpPr/>
          <p:nvPr>
            <p:custDataLst>
              <p:tags r:id="rId3"/>
            </p:custDataLst>
          </p:nvPr>
        </p:nvSpPr>
        <p:spPr>
          <a:xfrm>
            <a:off x="2411730" y="916305"/>
            <a:ext cx="6516370" cy="3111500"/>
          </a:xfrm>
          <a:prstGeom prst="rect">
            <a:avLst/>
          </a:prstGeom>
          <a:solidFill>
            <a:srgbClr val="FFFFFF"/>
          </a:solidFill>
        </p:spPr>
        <p:txBody>
          <a:bodyPr lIns="0" tIns="0" rIns="0" bIns="0">
            <a:noAutofit/>
          </a:bodyPr>
          <a:p>
            <a:pPr marL="1043305" indent="-1079500">
              <a:lnSpc>
                <a:spcPts val="4640"/>
              </a:lnSpc>
            </a:pPr>
            <a:r>
              <a:rPr lang="zh-TW" sz="2400">
                <a:latin typeface="微软雅黑" panose="020B0503020204020204" charset="-122"/>
                <a:ea typeface="微软雅黑" panose="020B0503020204020204" charset="-122"/>
              </a:rPr>
              <a:t>Chapter 1: Domain control hosts</a:t>
            </a:r>
            <a:endParaRPr lang="zh-TW" sz="2400">
              <a:latin typeface="微软雅黑" panose="020B0503020204020204" charset="-122"/>
              <a:ea typeface="微软雅黑" panose="020B0503020204020204" charset="-122"/>
            </a:endParaRPr>
          </a:p>
          <a:p>
            <a:pPr marL="1043305" indent="-1079500">
              <a:lnSpc>
                <a:spcPts val="4640"/>
              </a:lnSpc>
            </a:pPr>
            <a:r>
              <a:rPr lang="zh-TW" sz="2400">
                <a:latin typeface="微软雅黑" panose="020B0503020204020204" charset="-122"/>
                <a:ea typeface="微软雅黑" panose="020B0503020204020204" charset="-122"/>
              </a:rPr>
              <a:t>Chapter </a:t>
            </a:r>
            <a:r>
              <a:rPr lang="en-US" altLang="zh-TW" sz="2400">
                <a:latin typeface="微软雅黑" panose="020B0503020204020204" charset="-122"/>
                <a:ea typeface="微软雅黑" panose="020B0503020204020204" charset="-122"/>
              </a:rPr>
              <a:t>2</a:t>
            </a:r>
            <a:r>
              <a:rPr lang="zh-TW" sz="2400">
                <a:latin typeface="微软雅黑" panose="020B0503020204020204" charset="-122"/>
                <a:ea typeface="微软雅黑" panose="020B0503020204020204" charset="-122"/>
              </a:rPr>
              <a:t>: Main chip introduction</a:t>
            </a:r>
            <a:endParaRPr lang="zh-TW" sz="2400">
              <a:latin typeface="微软雅黑" panose="020B0503020204020204" charset="-122"/>
              <a:ea typeface="微软雅黑" panose="020B0503020204020204" charset="-122"/>
            </a:endParaRPr>
          </a:p>
          <a:p>
            <a:pPr marL="1043305" indent="-1079500">
              <a:lnSpc>
                <a:spcPts val="4640"/>
              </a:lnSpc>
            </a:pPr>
            <a:r>
              <a:rPr lang="zh-TW" sz="2400">
                <a:latin typeface="微软雅黑" panose="020B0503020204020204" charset="-122"/>
                <a:ea typeface="微软雅黑" panose="020B0503020204020204" charset="-122"/>
              </a:rPr>
              <a:t>Chapter 3: IVI function</a:t>
            </a:r>
            <a:endParaRPr lang="zh-TW" sz="2400">
              <a:latin typeface="微软雅黑" panose="020B0503020204020204" charset="-122"/>
              <a:ea typeface="微软雅黑" panose="020B0503020204020204" charset="-122"/>
            </a:endParaRPr>
          </a:p>
          <a:p>
            <a:pPr marL="1043305" indent="-1079500">
              <a:lnSpc>
                <a:spcPts val="4640"/>
              </a:lnSpc>
            </a:pPr>
            <a:r>
              <a:rPr lang="zh-TW" sz="2400">
                <a:latin typeface="微软雅黑" panose="020B0503020204020204" charset="-122"/>
                <a:ea typeface="微软雅黑" panose="020B0503020204020204" charset="-122"/>
              </a:rPr>
              <a:t>Chapter </a:t>
            </a:r>
            <a:r>
              <a:rPr lang="en-US" altLang="zh-TW" sz="2400">
                <a:latin typeface="微软雅黑" panose="020B0503020204020204" charset="-122"/>
                <a:ea typeface="微软雅黑" panose="020B0503020204020204" charset="-122"/>
              </a:rPr>
              <a:t>4</a:t>
            </a:r>
            <a:r>
              <a:rPr lang="zh-TW" sz="2400">
                <a:latin typeface="微软雅黑" panose="020B0503020204020204" charset="-122"/>
                <a:ea typeface="微软雅黑" panose="020B0503020204020204" charset="-122"/>
              </a:rPr>
              <a:t>: Instrument function</a:t>
            </a:r>
            <a:endParaRPr lang="zh-TW" sz="2400">
              <a:latin typeface="微软雅黑" panose="020B0503020204020204" charset="-122"/>
              <a:ea typeface="微软雅黑" panose="020B0503020204020204" charset="-122"/>
            </a:endParaRPr>
          </a:p>
          <a:p>
            <a:pPr marL="1043305" indent="-1079500">
              <a:lnSpc>
                <a:spcPts val="4640"/>
              </a:lnSpc>
            </a:pPr>
            <a:r>
              <a:rPr lang="zh-TW" sz="2400">
                <a:latin typeface="微软雅黑" panose="020B0503020204020204" charset="-122"/>
                <a:ea typeface="微软雅黑" panose="020B0503020204020204" charset="-122"/>
              </a:rPr>
              <a:t>Chapter 5: AVM functions</a:t>
            </a:r>
            <a:endParaRPr lang="zh-TW" sz="2400">
              <a:latin typeface="微软雅黑" panose="020B0503020204020204" charset="-122"/>
              <a:ea typeface="微软雅黑" panose="020B0503020204020204" charset="-122"/>
            </a:endParaRPr>
          </a:p>
        </p:txBody>
      </p:sp>
    </p:spTree>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7163943" y="51816"/>
            <a:ext cx="1917192" cy="350520"/>
          </a:xfrm>
          <a:prstGeom prst="rect">
            <a:avLst/>
          </a:prstGeom>
          <a:noFill/>
        </p:spPr>
        <p:txBody>
          <a:bodyPr wrap="none" lIns="0" tIns="0" rIns="0" bIns="0">
            <a:noAutofit/>
          </a:bodyPr>
          <a:p>
            <a:pPr indent="0" algn="r"/>
            <a:r>
              <a:rPr lang="zh-TW" sz="1600" b="1">
                <a:latin typeface="微软雅黑" panose="020B0503020204020204" charset="-122"/>
                <a:ea typeface="微软雅黑" panose="020B0503020204020204" charset="-122"/>
              </a:rPr>
              <a:t>Introduction to instrument system</a:t>
            </a:r>
            <a:endParaRPr lang="zh-TW" sz="1600" b="1">
              <a:latin typeface="微软雅黑" panose="020B0503020204020204" charset="-122"/>
              <a:ea typeface="微软雅黑" panose="020B0503020204020204" charset="-122"/>
            </a:endParaRPr>
          </a:p>
        </p:txBody>
      </p:sp>
      <p:sp>
        <p:nvSpPr>
          <p:cNvPr id="3" name="矩形 2"/>
          <p:cNvSpPr/>
          <p:nvPr>
            <p:custDataLst>
              <p:tags r:id="rId1"/>
            </p:custDataLst>
          </p:nvPr>
        </p:nvSpPr>
        <p:spPr>
          <a:xfrm>
            <a:off x="262128" y="868680"/>
            <a:ext cx="7979664" cy="2731008"/>
          </a:xfrm>
          <a:prstGeom prst="rect">
            <a:avLst/>
          </a:prstGeom>
          <a:solidFill>
            <a:srgbClr val="FFFFFF"/>
          </a:solidFill>
        </p:spPr>
        <p:txBody>
          <a:bodyPr lIns="0" tIns="0" rIns="0" bIns="0">
            <a:noAutofit/>
          </a:bodyPr>
          <a:p>
            <a:pPr indent="215900">
              <a:lnSpc>
                <a:spcPts val="2330"/>
              </a:lnSpc>
              <a:spcAft>
                <a:spcPts val="1260"/>
              </a:spcAft>
            </a:pPr>
            <a:r>
              <a:rPr lang="zh-TW" sz="1800">
                <a:latin typeface="微软雅黑" panose="020B0503020204020204" charset="-122"/>
                <a:ea typeface="微软雅黑" panose="020B0503020204020204" charset="-122"/>
              </a:rPr>
              <a:t>Instrument with QNX system +kanzi HMI tool:</a:t>
            </a:r>
            <a:endParaRPr lang="zh-TW" sz="1800">
              <a:latin typeface="微软雅黑" panose="020B0503020204020204" charset="-122"/>
              <a:ea typeface="微软雅黑" panose="020B0503020204020204" charset="-122"/>
            </a:endParaRPr>
          </a:p>
          <a:p>
            <a:pPr indent="215900">
              <a:lnSpc>
                <a:spcPts val="2330"/>
              </a:lnSpc>
              <a:spcAft>
                <a:spcPts val="1260"/>
              </a:spcAft>
            </a:pPr>
            <a:r>
              <a:rPr lang="zh-TW" sz="1800">
                <a:latin typeface="微软雅黑" panose="020B0503020204020204" charset="-122"/>
                <a:ea typeface="微软雅黑" panose="020B0503020204020204" charset="-122"/>
              </a:rPr>
              <a:t>1. QNX is one of the most mainstream operating systems in the field of automotive instrument systems, with the characteristics of safety, reliability, high stability, open source, portability, etc.</a:t>
            </a:r>
            <a:endParaRPr lang="zh-TW" sz="1800">
              <a:latin typeface="微软雅黑" panose="020B0503020204020204" charset="-122"/>
              <a:ea typeface="微软雅黑" panose="020B0503020204020204" charset="-122"/>
            </a:endParaRPr>
          </a:p>
          <a:p>
            <a:pPr indent="215900">
              <a:lnSpc>
                <a:spcPts val="2330"/>
              </a:lnSpc>
              <a:spcAft>
                <a:spcPts val="1260"/>
              </a:spcAft>
            </a:pPr>
            <a:r>
              <a:rPr lang="zh-TW" sz="1800">
                <a:latin typeface="微软雅黑" panose="020B0503020204020204" charset="-122"/>
                <a:ea typeface="微软雅黑" panose="020B0503020204020204" charset="-122"/>
              </a:rPr>
              <a:t>2. Kanzi is a cross-platform HMI tool that combines high-end 3D models with functions of automotive UI frameworks such as digital instrument sets and infotainment systems. First-tier automakers at home and abroad use kanzi for instrument development in large quantities.</a:t>
            </a:r>
            <a:endParaRPr lang="zh-TW" sz="1800">
              <a:latin typeface="微软雅黑" panose="020B0503020204020204" charset="-122"/>
              <a:ea typeface="微软雅黑" panose="020B0503020204020204" charset="-122"/>
            </a:endParaRPr>
          </a:p>
          <a:p>
            <a:pPr indent="215900">
              <a:lnSpc>
                <a:spcPts val="2330"/>
              </a:lnSpc>
              <a:spcAft>
                <a:spcPts val="1260"/>
              </a:spcAft>
            </a:pPr>
            <a:r>
              <a:rPr lang="zh-TW" sz="1800">
                <a:latin typeface="微软雅黑" panose="020B0503020204020204" charset="-122"/>
                <a:ea typeface="微软雅黑" panose="020B0503020204020204" charset="-122"/>
              </a:rPr>
              <a:t>3. X9HP chip CPU, GPU support 3D rendering graphics library, 2D hardware acceleration and other functional modules;</a:t>
            </a:r>
            <a:endParaRPr lang="zh-TW" sz="1800">
              <a:latin typeface="微软雅黑" panose="020B0503020204020204" charset="-122"/>
              <a:ea typeface="微软雅黑" panose="020B0503020204020204" charset="-122"/>
            </a:endParaRPr>
          </a:p>
        </p:txBody>
      </p:sp>
    </p:spTree>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6876161" y="51816"/>
            <a:ext cx="1923288" cy="350520"/>
          </a:xfrm>
          <a:prstGeom prst="rect">
            <a:avLst/>
          </a:prstGeom>
          <a:noFill/>
        </p:spPr>
        <p:txBody>
          <a:bodyPr wrap="none" lIns="0" tIns="0" rIns="0" bIns="0">
            <a:noAutofit/>
          </a:bodyPr>
          <a:p>
            <a:pPr indent="0" algn="r"/>
            <a:r>
              <a:rPr lang="zh-TW" sz="1600" b="1">
                <a:latin typeface="微软雅黑" panose="020B0503020204020204" charset="-122"/>
                <a:ea typeface="微软雅黑" panose="020B0503020204020204" charset="-122"/>
              </a:rPr>
              <a:t>Instrument function introduction</a:t>
            </a:r>
            <a:endParaRPr lang="zh-TW" sz="1600" b="1">
              <a:latin typeface="微软雅黑" panose="020B0503020204020204" charset="-122"/>
              <a:ea typeface="微软雅黑" panose="020B0503020204020204" charset="-122"/>
            </a:endParaRPr>
          </a:p>
        </p:txBody>
      </p:sp>
      <p:sp>
        <p:nvSpPr>
          <p:cNvPr id="3" name="矩形 2"/>
          <p:cNvSpPr/>
          <p:nvPr/>
        </p:nvSpPr>
        <p:spPr>
          <a:xfrm>
            <a:off x="540385" y="483870"/>
            <a:ext cx="8603615" cy="3148965"/>
          </a:xfrm>
          <a:prstGeom prst="rect">
            <a:avLst/>
          </a:prstGeom>
          <a:solidFill>
            <a:srgbClr val="FFFFFF"/>
          </a:solidFill>
        </p:spPr>
        <p:txBody>
          <a:bodyPr lIns="0" tIns="0" rIns="0" bIns="0">
            <a:noAutofit/>
          </a:bodyPr>
          <a:p>
            <a:pPr algn="just">
              <a:lnSpc>
                <a:spcPts val="2470"/>
              </a:lnSpc>
              <a:buClrTx/>
              <a:buSzTx/>
              <a:buFontTx/>
            </a:pPr>
            <a:r>
              <a:rPr sz="1100" b="1">
                <a:latin typeface="微软雅黑" panose="020B0503020204020204" charset="-122"/>
                <a:ea typeface="微软雅黑" panose="020B0503020204020204" charset="-122"/>
              </a:rPr>
              <a:t>The following key features are included:</a:t>
            </a:r>
            <a:endParaRPr sz="1100" b="1">
              <a:latin typeface="微软雅黑" panose="020B0503020204020204" charset="-122"/>
              <a:ea typeface="微软雅黑" panose="020B0503020204020204" charset="-122"/>
            </a:endParaRPr>
          </a:p>
          <a:p>
            <a:pPr algn="just">
              <a:lnSpc>
                <a:spcPts val="2470"/>
              </a:lnSpc>
              <a:buClrTx/>
              <a:buSzTx/>
              <a:buFontTx/>
              <a:buNone/>
            </a:pPr>
            <a:r>
              <a:rPr sz="1100">
                <a:latin typeface="微软雅黑" panose="020B0503020204020204" charset="-122"/>
                <a:ea typeface="微软雅黑" panose="020B0503020204020204" charset="-122"/>
              </a:rPr>
              <a:t> Smooth startup animation, indicator self-test process, dial pointer rotation,</a:t>
            </a:r>
            <a:endParaRPr sz="1100">
              <a:latin typeface="微软雅黑" panose="020B0503020204020204" charset="-122"/>
              <a:ea typeface="微软雅黑" panose="020B0503020204020204" charset="-122"/>
            </a:endParaRPr>
          </a:p>
          <a:p>
            <a:pPr algn="just">
              <a:lnSpc>
                <a:spcPts val="2470"/>
              </a:lnSpc>
              <a:buClrTx/>
              <a:buSzTx/>
              <a:buNone/>
            </a:pPr>
            <a:r>
              <a:rPr sz="1100">
                <a:latin typeface="微软雅黑" panose="020B0503020204020204" charset="-122"/>
                <a:ea typeface="微软雅黑" panose="020B0503020204020204" charset="-122"/>
              </a:rPr>
              <a:t>The speedometer, tachometer, fuel meter, water temperature meter and dynamic effects of speed are all designed with 3D model, which can render any position in real time, and the pointer can rotate smoothly without delay, which can reach 60 frames.</a:t>
            </a:r>
            <a:endParaRPr sz="1100">
              <a:latin typeface="微软雅黑" panose="020B0503020204020204" charset="-122"/>
              <a:ea typeface="微软雅黑" panose="020B0503020204020204" charset="-122"/>
            </a:endParaRPr>
          </a:p>
          <a:p>
            <a:pPr indent="0" algn="just">
              <a:lnSpc>
                <a:spcPts val="2470"/>
              </a:lnSpc>
            </a:pPr>
            <a:r>
              <a:rPr sz="1100">
                <a:latin typeface="微软雅黑" panose="020B0503020204020204" charset="-122"/>
                <a:ea typeface="微软雅黑" panose="020B0503020204020204" charset="-122"/>
              </a:rPr>
              <a:t>2 sets of theme switching, switching with transition animation, convenient for subsequent expansion of multiple sets of themes,</a:t>
            </a:r>
            <a:endParaRPr sz="1100">
              <a:latin typeface="微软雅黑" panose="020B0503020204020204" charset="-122"/>
              <a:ea typeface="微软雅黑" panose="020B0503020204020204" charset="-122"/>
            </a:endParaRPr>
          </a:p>
          <a:p>
            <a:pPr indent="0" algn="just">
              <a:lnSpc>
                <a:spcPts val="2470"/>
              </a:lnSpc>
            </a:pPr>
            <a:r>
              <a:rPr sz="1100">
                <a:latin typeface="微软雅黑" panose="020B0503020204020204" charset="-122"/>
                <a:ea typeface="微软雅黑" panose="020B0503020204020204" charset="-122"/>
              </a:rPr>
              <a:t>Support multi-language switching, such as Chinese/English, to facilitate the subsequent expansion of multiple language packages,</a:t>
            </a:r>
            <a:endParaRPr sz="1100">
              <a:latin typeface="微软雅黑" panose="020B0503020204020204" charset="-122"/>
              <a:ea typeface="微软雅黑" panose="020B0503020204020204" charset="-122"/>
            </a:endParaRPr>
          </a:p>
          <a:p>
            <a:pPr indent="0" algn="just">
              <a:lnSpc>
                <a:spcPts val="2470"/>
              </a:lnSpc>
            </a:pPr>
            <a:r>
              <a:rPr sz="1100">
                <a:latin typeface="微软雅黑" panose="020B0503020204020204" charset="-122"/>
                <a:ea typeface="微软雅黑" panose="020B0503020204020204" charset="-122"/>
              </a:rPr>
              <a:t>Support Bluetooth phone interaction function,</a:t>
            </a:r>
            <a:endParaRPr sz="1100">
              <a:latin typeface="微软雅黑" panose="020B0503020204020204" charset="-122"/>
              <a:ea typeface="微软雅黑" panose="020B0503020204020204" charset="-122"/>
            </a:endParaRPr>
          </a:p>
          <a:p>
            <a:pPr indent="0" algn="just">
              <a:lnSpc>
                <a:spcPts val="2470"/>
              </a:lnSpc>
            </a:pPr>
            <a:r>
              <a:rPr sz="1100">
                <a:latin typeface="微软雅黑" panose="020B0503020204020204" charset="-122"/>
                <a:ea typeface="微软雅黑" panose="020B0503020204020204" charset="-122"/>
              </a:rPr>
              <a:t>Support mobile phone projection function, can do 1920*720 full screen navigation,</a:t>
            </a:r>
            <a:endParaRPr sz="1100">
              <a:latin typeface="微软雅黑" panose="020B0503020204020204" charset="-122"/>
              <a:ea typeface="微软雅黑" panose="020B0503020204020204" charset="-122"/>
            </a:endParaRPr>
          </a:p>
          <a:p>
            <a:pPr indent="0" algn="just">
              <a:lnSpc>
                <a:spcPts val="2470"/>
              </a:lnSpc>
            </a:pPr>
            <a:r>
              <a:rPr sz="1100">
                <a:latin typeface="微软雅黑" panose="020B0503020204020204" charset="-122"/>
                <a:ea typeface="微软雅黑" panose="020B0503020204020204" charset="-122"/>
              </a:rPr>
              <a:t>Support OTA upgrade, convenient for subsequent software upgrade,</a:t>
            </a:r>
            <a:endParaRPr sz="1100">
              <a:latin typeface="微软雅黑" panose="020B0503020204020204" charset="-122"/>
              <a:ea typeface="微软雅黑" panose="020B0503020204020204" charset="-122"/>
            </a:endParaRPr>
          </a:p>
          <a:p>
            <a:pPr indent="0" algn="just">
              <a:lnSpc>
                <a:spcPts val="2470"/>
              </a:lnSpc>
            </a:pPr>
            <a:r>
              <a:rPr sz="1100">
                <a:latin typeface="微软雅黑" panose="020B0503020204020204" charset="-122"/>
                <a:ea typeface="微软雅黑" panose="020B0503020204020204" charset="-122"/>
              </a:rPr>
              <a:t>Can support 3D model rendering, the effect is cool, enhance the sense of science and technology, bring users a sense of freshness,</a:t>
            </a:r>
            <a:endParaRPr sz="1100">
              <a:latin typeface="微软雅黑" panose="020B0503020204020204" charset="-122"/>
              <a:ea typeface="微软雅黑" panose="020B0503020204020204" charset="-122"/>
            </a:endParaRPr>
          </a:p>
        </p:txBody>
      </p:sp>
      <p:pic>
        <p:nvPicPr>
          <p:cNvPr id="5" name="图片 4" descr="3b343132373636393b52fe9009"/>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52095" y="845185"/>
            <a:ext cx="266700" cy="266700"/>
          </a:xfrm>
          <a:prstGeom prst="rect">
            <a:avLst/>
          </a:prstGeom>
        </p:spPr>
      </p:pic>
      <p:pic>
        <p:nvPicPr>
          <p:cNvPr id="7" name="图片 6" descr="3b343132373636393b52fe9009"/>
          <p:cNvPicPr>
            <a:picLocks noChangeAspect="1"/>
          </p:cNvPicPr>
          <p:nvPr>
            <p:custDataLst>
              <p:tags r:id="rId3"/>
            </p:custDataLst>
          </p:nvPr>
        </p:nvPicPr>
        <p:blipFill>
          <a:blip r:embed="rId1">
            <a:extLst>
              <a:ext uri="{96DAC541-7B7A-43D3-8B79-37D633B846F1}">
                <asvg:svgBlip xmlns:asvg="http://schemas.microsoft.com/office/drawing/2016/SVG/main" r:embed="rId2"/>
              </a:ext>
            </a:extLst>
          </a:blip>
          <a:stretch>
            <a:fillRect/>
          </a:stretch>
        </p:blipFill>
        <p:spPr>
          <a:xfrm>
            <a:off x="252095" y="1205230"/>
            <a:ext cx="266700" cy="266700"/>
          </a:xfrm>
          <a:prstGeom prst="rect">
            <a:avLst/>
          </a:prstGeom>
        </p:spPr>
      </p:pic>
      <p:pic>
        <p:nvPicPr>
          <p:cNvPr id="9" name="图片 8" descr="3b343132373636393b52fe9009"/>
          <p:cNvPicPr>
            <a:picLocks noChangeAspect="1"/>
          </p:cNvPicPr>
          <p:nvPr>
            <p:custDataLst>
              <p:tags r:id="rId4"/>
            </p:custDataLst>
          </p:nvPr>
        </p:nvPicPr>
        <p:blipFill>
          <a:blip r:embed="rId1">
            <a:extLst>
              <a:ext uri="{96DAC541-7B7A-43D3-8B79-37D633B846F1}">
                <asvg:svgBlip xmlns:asvg="http://schemas.microsoft.com/office/drawing/2016/SVG/main" r:embed="rId2"/>
              </a:ext>
            </a:extLst>
          </a:blip>
          <a:stretch>
            <a:fillRect/>
          </a:stretch>
        </p:blipFill>
        <p:spPr>
          <a:xfrm>
            <a:off x="235585" y="2120265"/>
            <a:ext cx="266700" cy="266700"/>
          </a:xfrm>
          <a:prstGeom prst="rect">
            <a:avLst/>
          </a:prstGeom>
        </p:spPr>
      </p:pic>
      <p:pic>
        <p:nvPicPr>
          <p:cNvPr id="10" name="图片 9" descr="3b343132373636393b52fe9009"/>
          <p:cNvPicPr>
            <a:picLocks noChangeAspect="1"/>
          </p:cNvPicPr>
          <p:nvPr>
            <p:custDataLst>
              <p:tags r:id="rId5"/>
            </p:custDataLst>
          </p:nvPr>
        </p:nvPicPr>
        <p:blipFill>
          <a:blip r:embed="rId1">
            <a:extLst>
              <a:ext uri="{96DAC541-7B7A-43D3-8B79-37D633B846F1}">
                <asvg:svgBlip xmlns:asvg="http://schemas.microsoft.com/office/drawing/2016/SVG/main" r:embed="rId2"/>
              </a:ext>
            </a:extLst>
          </a:blip>
          <a:stretch>
            <a:fillRect/>
          </a:stretch>
        </p:blipFill>
        <p:spPr>
          <a:xfrm>
            <a:off x="235585" y="2408555"/>
            <a:ext cx="266700" cy="266700"/>
          </a:xfrm>
          <a:prstGeom prst="rect">
            <a:avLst/>
          </a:prstGeom>
        </p:spPr>
      </p:pic>
      <p:pic>
        <p:nvPicPr>
          <p:cNvPr id="11" name="图片 10" descr="3b343132373636393b52fe9009"/>
          <p:cNvPicPr>
            <a:picLocks noChangeAspect="1"/>
          </p:cNvPicPr>
          <p:nvPr>
            <p:custDataLst>
              <p:tags r:id="rId6"/>
            </p:custDataLst>
          </p:nvPr>
        </p:nvPicPr>
        <p:blipFill>
          <a:blip r:embed="rId1">
            <a:extLst>
              <a:ext uri="{96DAC541-7B7A-43D3-8B79-37D633B846F1}">
                <asvg:svgBlip xmlns:asvg="http://schemas.microsoft.com/office/drawing/2016/SVG/main" r:embed="rId2"/>
              </a:ext>
            </a:extLst>
          </a:blip>
          <a:stretch>
            <a:fillRect/>
          </a:stretch>
        </p:blipFill>
        <p:spPr>
          <a:xfrm>
            <a:off x="235585" y="3985895"/>
            <a:ext cx="266700" cy="266700"/>
          </a:xfrm>
          <a:prstGeom prst="rect">
            <a:avLst/>
          </a:prstGeom>
        </p:spPr>
      </p:pic>
      <p:pic>
        <p:nvPicPr>
          <p:cNvPr id="12" name="图片 11" descr="3b343132373636393b52fe9009"/>
          <p:cNvPicPr>
            <a:picLocks noChangeAspect="1"/>
          </p:cNvPicPr>
          <p:nvPr>
            <p:custDataLst>
              <p:tags r:id="rId7"/>
            </p:custDataLst>
          </p:nvPr>
        </p:nvPicPr>
        <p:blipFill>
          <a:blip r:embed="rId1">
            <a:extLst>
              <a:ext uri="{96DAC541-7B7A-43D3-8B79-37D633B846F1}">
                <asvg:svgBlip xmlns:asvg="http://schemas.microsoft.com/office/drawing/2016/SVG/main" r:embed="rId2"/>
              </a:ext>
            </a:extLst>
          </a:blip>
          <a:stretch>
            <a:fillRect/>
          </a:stretch>
        </p:blipFill>
        <p:spPr>
          <a:xfrm>
            <a:off x="235585" y="3054350"/>
            <a:ext cx="266700" cy="266700"/>
          </a:xfrm>
          <a:prstGeom prst="rect">
            <a:avLst/>
          </a:prstGeom>
        </p:spPr>
      </p:pic>
      <p:pic>
        <p:nvPicPr>
          <p:cNvPr id="13" name="图片 12" descr="3b343132373636393b52fe9009"/>
          <p:cNvPicPr>
            <a:picLocks noChangeAspect="1"/>
          </p:cNvPicPr>
          <p:nvPr>
            <p:custDataLst>
              <p:tags r:id="rId8"/>
            </p:custDataLst>
          </p:nvPr>
        </p:nvPicPr>
        <p:blipFill>
          <a:blip r:embed="rId1">
            <a:extLst>
              <a:ext uri="{96DAC541-7B7A-43D3-8B79-37D633B846F1}">
                <asvg:svgBlip xmlns:asvg="http://schemas.microsoft.com/office/drawing/2016/SVG/main" r:embed="rId2"/>
              </a:ext>
            </a:extLst>
          </a:blip>
          <a:stretch>
            <a:fillRect/>
          </a:stretch>
        </p:blipFill>
        <p:spPr>
          <a:xfrm>
            <a:off x="219075" y="3395345"/>
            <a:ext cx="266700" cy="266700"/>
          </a:xfrm>
          <a:prstGeom prst="rect">
            <a:avLst/>
          </a:prstGeom>
        </p:spPr>
      </p:pic>
      <p:pic>
        <p:nvPicPr>
          <p:cNvPr id="14" name="图片 13" descr="3b343132373636393b52fe9009"/>
          <p:cNvPicPr>
            <a:picLocks noChangeAspect="1"/>
          </p:cNvPicPr>
          <p:nvPr>
            <p:custDataLst>
              <p:tags r:id="rId9"/>
            </p:custDataLst>
          </p:nvPr>
        </p:nvPicPr>
        <p:blipFill>
          <a:blip r:embed="rId1">
            <a:extLst>
              <a:ext uri="{96DAC541-7B7A-43D3-8B79-37D633B846F1}">
                <asvg:svgBlip xmlns:asvg="http://schemas.microsoft.com/office/drawing/2016/SVG/main" r:embed="rId2"/>
              </a:ext>
            </a:extLst>
          </a:blip>
          <a:stretch>
            <a:fillRect/>
          </a:stretch>
        </p:blipFill>
        <p:spPr>
          <a:xfrm>
            <a:off x="219075" y="3683635"/>
            <a:ext cx="266700" cy="266700"/>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90680" y="936068"/>
            <a:ext cx="4147302" cy="1547113"/>
          </a:xfrm>
          <a:prstGeom prst="rect">
            <a:avLst/>
          </a:prstGeom>
        </p:spPr>
      </p:pic>
      <p:pic>
        <p:nvPicPr>
          <p:cNvPr id="3" name="图片 2"/>
          <p:cNvPicPr>
            <a:picLocks noChangeAspect="1"/>
          </p:cNvPicPr>
          <p:nvPr/>
        </p:nvPicPr>
        <p:blipFill>
          <a:blip r:embed="rId2"/>
          <a:stretch>
            <a:fillRect/>
          </a:stretch>
        </p:blipFill>
        <p:spPr>
          <a:xfrm>
            <a:off x="177679" y="2777869"/>
            <a:ext cx="4164637" cy="1564447"/>
          </a:xfrm>
          <a:prstGeom prst="rect">
            <a:avLst/>
          </a:prstGeom>
        </p:spPr>
      </p:pic>
      <p:pic>
        <p:nvPicPr>
          <p:cNvPr id="4" name="图片 3"/>
          <p:cNvPicPr>
            <a:picLocks noChangeAspect="1"/>
          </p:cNvPicPr>
          <p:nvPr/>
        </p:nvPicPr>
        <p:blipFill>
          <a:blip r:embed="rId3"/>
          <a:stretch>
            <a:fillRect/>
          </a:stretch>
        </p:blipFill>
        <p:spPr>
          <a:xfrm>
            <a:off x="4697675" y="923067"/>
            <a:ext cx="4168971" cy="1573114"/>
          </a:xfrm>
          <a:prstGeom prst="rect">
            <a:avLst/>
          </a:prstGeom>
        </p:spPr>
      </p:pic>
      <p:pic>
        <p:nvPicPr>
          <p:cNvPr id="5" name="图片 4"/>
          <p:cNvPicPr>
            <a:picLocks noChangeAspect="1"/>
          </p:cNvPicPr>
          <p:nvPr/>
        </p:nvPicPr>
        <p:blipFill>
          <a:blip r:embed="rId4"/>
          <a:stretch>
            <a:fillRect/>
          </a:stretch>
        </p:blipFill>
        <p:spPr>
          <a:xfrm>
            <a:off x="4710676" y="2790870"/>
            <a:ext cx="4142969" cy="1547112"/>
          </a:xfrm>
          <a:prstGeom prst="rect">
            <a:avLst/>
          </a:prstGeom>
        </p:spPr>
      </p:pic>
      <p:sp>
        <p:nvSpPr>
          <p:cNvPr id="7" name="矩形 6"/>
          <p:cNvSpPr/>
          <p:nvPr/>
        </p:nvSpPr>
        <p:spPr>
          <a:xfrm>
            <a:off x="7092275" y="52650"/>
            <a:ext cx="1646787" cy="346692"/>
          </a:xfrm>
          <a:prstGeom prst="rect">
            <a:avLst/>
          </a:prstGeom>
          <a:noFill/>
        </p:spPr>
        <p:txBody>
          <a:bodyPr wrap="none" lIns="0" tIns="0" rIns="0" bIns="0">
            <a:noAutofit/>
          </a:bodyPr>
          <a:p>
            <a:pPr indent="0" algn="r"/>
            <a:r>
              <a:rPr sz="1600" b="1">
                <a:latin typeface="微软雅黑" panose="020B0503020204020204" charset="-122"/>
              </a:rPr>
              <a:t>Instrument Ul display</a:t>
            </a:r>
            <a:endParaRPr sz="1600" b="1">
              <a:latin typeface="微软雅黑" panose="020B0503020204020204" charset="-122"/>
            </a:endParaRPr>
          </a:p>
        </p:txBody>
      </p:sp>
      <p:sp>
        <p:nvSpPr>
          <p:cNvPr id="8" name="矩形 7"/>
          <p:cNvSpPr/>
          <p:nvPr/>
        </p:nvSpPr>
        <p:spPr>
          <a:xfrm>
            <a:off x="3328242" y="1222089"/>
            <a:ext cx="333691" cy="104007"/>
          </a:xfrm>
          <a:prstGeom prst="rect">
            <a:avLst/>
          </a:prstGeom>
          <a:solidFill>
            <a:srgbClr val="02060B"/>
          </a:solidFill>
        </p:spPr>
        <p:txBody>
          <a:bodyPr wrap="none" lIns="0" tIns="0" rIns="0" bIns="0">
            <a:noAutofit/>
          </a:bodyPr>
          <a:p>
            <a:pPr indent="0"/>
            <a:r>
              <a:rPr lang="zh-TW" sz="600">
                <a:solidFill>
                  <a:srgbClr val="FFFFFF"/>
                </a:solidFill>
                <a:latin typeface="MingLiU" panose="02020509000000000000" charset="-120"/>
                <a:ea typeface="MingLiU" panose="02020509000000000000" charset="-120"/>
              </a:rPr>
              <a:t>常显信息</a:t>
            </a:r>
            <a:endParaRPr lang="zh-TW" sz="600">
              <a:solidFill>
                <a:srgbClr val="FFFFFF"/>
              </a:solidFill>
              <a:latin typeface="MingLiU" panose="02020509000000000000" charset="-120"/>
              <a:ea typeface="MingLiU" panose="02020509000000000000" charset="-120"/>
            </a:endParaRPr>
          </a:p>
        </p:txBody>
      </p:sp>
      <p:sp>
        <p:nvSpPr>
          <p:cNvPr id="9" name="矩形 8"/>
          <p:cNvSpPr/>
          <p:nvPr/>
        </p:nvSpPr>
        <p:spPr>
          <a:xfrm>
            <a:off x="3362911" y="1386767"/>
            <a:ext cx="255686" cy="86673"/>
          </a:xfrm>
          <a:prstGeom prst="rect">
            <a:avLst/>
          </a:prstGeom>
          <a:solidFill>
            <a:srgbClr val="030C14"/>
          </a:solidFill>
        </p:spPr>
        <p:txBody>
          <a:bodyPr wrap="none" lIns="0" tIns="0" rIns="0" bIns="0">
            <a:noAutofit/>
          </a:bodyPr>
          <a:p>
            <a:pPr indent="0"/>
            <a:r>
              <a:rPr lang="zh-TW" sz="450">
                <a:solidFill>
                  <a:srgbClr val="D1F0FB"/>
                </a:solidFill>
                <a:latin typeface="MingLiU" panose="02020509000000000000" charset="-120"/>
                <a:ea typeface="MingLiU" panose="02020509000000000000" charset="-120"/>
              </a:rPr>
              <a:t>瞬时能耗</a:t>
            </a:r>
            <a:endParaRPr lang="zh-TW" sz="450">
              <a:solidFill>
                <a:srgbClr val="D1F0FB"/>
              </a:solidFill>
              <a:latin typeface="MingLiU" panose="02020509000000000000" charset="-120"/>
              <a:ea typeface="MingLiU" panose="02020509000000000000" charset="-120"/>
            </a:endParaRPr>
          </a:p>
        </p:txBody>
      </p:sp>
      <p:sp>
        <p:nvSpPr>
          <p:cNvPr id="10" name="矩形 9"/>
          <p:cNvSpPr/>
          <p:nvPr/>
        </p:nvSpPr>
        <p:spPr>
          <a:xfrm>
            <a:off x="3336909" y="2101819"/>
            <a:ext cx="312023" cy="82340"/>
          </a:xfrm>
          <a:prstGeom prst="rect">
            <a:avLst/>
          </a:prstGeom>
          <a:solidFill>
            <a:srgbClr val="02090E"/>
          </a:solidFill>
        </p:spPr>
        <p:txBody>
          <a:bodyPr wrap="none" lIns="0" tIns="0" rIns="0" bIns="0">
            <a:noAutofit/>
          </a:bodyPr>
          <a:p>
            <a:pPr indent="0"/>
            <a:r>
              <a:rPr lang="zh-TW" sz="450">
                <a:solidFill>
                  <a:srgbClr val="B3B9C5"/>
                </a:solidFill>
                <a:latin typeface="MingLiU" panose="02020509000000000000" charset="-120"/>
                <a:ea typeface="MingLiU" panose="02020509000000000000" charset="-120"/>
              </a:rPr>
              <a:t>长按</a:t>
            </a:r>
            <a:r>
              <a:rPr lang="en-US" sz="400">
                <a:solidFill>
                  <a:srgbClr val="B3B9C5"/>
                </a:solidFill>
                <a:latin typeface="Arial" panose="020B0604020202020204"/>
              </a:rPr>
              <a:t>0K</a:t>
            </a:r>
            <a:r>
              <a:rPr lang="zh-TW" sz="450">
                <a:solidFill>
                  <a:srgbClr val="B3B9C5"/>
                </a:solidFill>
                <a:latin typeface="MingLiU" panose="02020509000000000000" charset="-120"/>
                <a:ea typeface="MingLiU" panose="02020509000000000000" charset="-120"/>
              </a:rPr>
              <a:t>重置</a:t>
            </a:r>
            <a:endParaRPr lang="zh-TW" sz="450">
              <a:solidFill>
                <a:srgbClr val="B3B9C5"/>
              </a:solidFill>
              <a:latin typeface="MingLiU" panose="02020509000000000000" charset="-120"/>
              <a:ea typeface="MingLiU" panose="02020509000000000000" charset="-120"/>
            </a:endParaRPr>
          </a:p>
        </p:txBody>
      </p:sp>
      <p:sp>
        <p:nvSpPr>
          <p:cNvPr id="11" name="矩形 10"/>
          <p:cNvSpPr/>
          <p:nvPr/>
        </p:nvSpPr>
        <p:spPr>
          <a:xfrm>
            <a:off x="264352" y="2383507"/>
            <a:ext cx="208015" cy="91006"/>
          </a:xfrm>
          <a:prstGeom prst="rect">
            <a:avLst/>
          </a:prstGeom>
          <a:solidFill>
            <a:srgbClr val="010101"/>
          </a:solidFill>
        </p:spPr>
        <p:txBody>
          <a:bodyPr wrap="none" lIns="0" tIns="0" rIns="0" bIns="0">
            <a:noAutofit/>
          </a:bodyPr>
          <a:p>
            <a:pPr indent="0"/>
            <a:r>
              <a:rPr lang="en-US" sz="850">
                <a:solidFill>
                  <a:srgbClr val="FFFFFF"/>
                </a:solidFill>
                <a:latin typeface="Times New Roman" panose="02020603050405020304"/>
              </a:rPr>
              <a:t>oo°c</a:t>
            </a:r>
            <a:endParaRPr lang="en-US" sz="850">
              <a:solidFill>
                <a:srgbClr val="FFFFFF"/>
              </a:solidFill>
              <a:latin typeface="Times New Roman" panose="02020603050405020304"/>
            </a:endParaRPr>
          </a:p>
        </p:txBody>
      </p:sp>
      <p:sp>
        <p:nvSpPr>
          <p:cNvPr id="12" name="矩形 11"/>
          <p:cNvSpPr/>
          <p:nvPr/>
        </p:nvSpPr>
        <p:spPr>
          <a:xfrm>
            <a:off x="4021626" y="2383507"/>
            <a:ext cx="251352" cy="91006"/>
          </a:xfrm>
          <a:prstGeom prst="rect">
            <a:avLst/>
          </a:prstGeom>
          <a:solidFill>
            <a:srgbClr val="010101"/>
          </a:solidFill>
        </p:spPr>
        <p:txBody>
          <a:bodyPr wrap="none" lIns="0" tIns="0" rIns="0" bIns="0">
            <a:noAutofit/>
          </a:bodyPr>
          <a:p>
            <a:pPr indent="0"/>
            <a:r>
              <a:rPr lang="zh-TW" sz="800">
                <a:solidFill>
                  <a:srgbClr val="D1F0FB"/>
                </a:solidFill>
                <a:latin typeface="楷体" panose="02010609060101010101" charset="-122"/>
                <a:ea typeface="楷体" panose="02010609060101010101" charset="-122"/>
              </a:rPr>
              <a:t>00:00</a:t>
            </a:r>
            <a:endParaRPr lang="zh-TW" sz="800">
              <a:solidFill>
                <a:srgbClr val="D1F0FB"/>
              </a:solidFill>
              <a:latin typeface="楷体" panose="02010609060101010101" charset="-122"/>
              <a:ea typeface="楷体" panose="02010609060101010101" charset="-122"/>
            </a:endParaRPr>
          </a:p>
        </p:txBody>
      </p:sp>
      <p:sp>
        <p:nvSpPr>
          <p:cNvPr id="13" name="矩形 12"/>
          <p:cNvSpPr/>
          <p:nvPr/>
        </p:nvSpPr>
        <p:spPr>
          <a:xfrm>
            <a:off x="1785463" y="2387840"/>
            <a:ext cx="143010" cy="86673"/>
          </a:xfrm>
          <a:prstGeom prst="rect">
            <a:avLst/>
          </a:prstGeom>
          <a:solidFill>
            <a:srgbClr val="010101"/>
          </a:solidFill>
        </p:spPr>
        <p:txBody>
          <a:bodyPr wrap="none" lIns="0" tIns="0" rIns="0" bIns="0">
            <a:noAutofit/>
          </a:bodyPr>
          <a:p>
            <a:pPr indent="0"/>
            <a:r>
              <a:rPr lang="en-US" sz="800">
                <a:solidFill>
                  <a:srgbClr val="FFFFFF"/>
                </a:solidFill>
                <a:latin typeface="楷体" panose="02010609060101010101" charset="-122"/>
              </a:rPr>
              <a:t>km</a:t>
            </a:r>
            <a:endParaRPr lang="en-US" sz="800">
              <a:solidFill>
                <a:srgbClr val="FFFFFF"/>
              </a:solidFill>
              <a:latin typeface="楷体" panose="02010609060101010101" charset="-122"/>
            </a:endParaRPr>
          </a:p>
        </p:txBody>
      </p:sp>
      <p:sp>
        <p:nvSpPr>
          <p:cNvPr id="14" name="矩形 13"/>
          <p:cNvSpPr/>
          <p:nvPr/>
        </p:nvSpPr>
        <p:spPr>
          <a:xfrm>
            <a:off x="3159230" y="2383507"/>
            <a:ext cx="567708" cy="91006"/>
          </a:xfrm>
          <a:prstGeom prst="rect">
            <a:avLst/>
          </a:prstGeom>
          <a:solidFill>
            <a:srgbClr val="010101"/>
          </a:solidFill>
        </p:spPr>
        <p:txBody>
          <a:bodyPr wrap="none" lIns="0" tIns="0" rIns="0" bIns="0">
            <a:noAutofit/>
          </a:bodyPr>
          <a:p>
            <a:pPr indent="0"/>
            <a:r>
              <a:rPr lang="en-US" sz="800">
                <a:solidFill>
                  <a:srgbClr val="FFFFFF"/>
                </a:solidFill>
                <a:latin typeface="楷体" panose="02010609060101010101" charset="-122"/>
              </a:rPr>
              <a:t>ODO </a:t>
            </a:r>
            <a:r>
              <a:rPr lang="zh-TW" sz="800">
                <a:solidFill>
                  <a:srgbClr val="FFFFFF"/>
                </a:solidFill>
                <a:latin typeface="楷体" panose="02010609060101010101" charset="-122"/>
                <a:ea typeface="楷体" panose="02010609060101010101" charset="-122"/>
              </a:rPr>
              <a:t>000000</a:t>
            </a:r>
            <a:endParaRPr lang="zh-TW" sz="800">
              <a:solidFill>
                <a:srgbClr val="FFFFFF"/>
              </a:solidFill>
              <a:latin typeface="楷体" panose="02010609060101010101" charset="-122"/>
              <a:ea typeface="楷体" panose="02010609060101010101" charset="-122"/>
            </a:endParaRPr>
          </a:p>
        </p:txBody>
      </p:sp>
    </p:spTree>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32303236373536373b32303238363033343b76ee68079776"/>
          <p:cNvPicPr>
            <a:picLocks noChangeAspect="1"/>
          </p:cNvPicPr>
          <p:nvPr/>
        </p:nvPicPr>
        <p:blipFill>
          <a:blip r:embed="rId1"/>
          <a:stretch>
            <a:fillRect/>
          </a:stretch>
        </p:blipFill>
        <p:spPr>
          <a:xfrm>
            <a:off x="1837055" y="3435985"/>
            <a:ext cx="368935" cy="368935"/>
          </a:xfrm>
          <a:prstGeom prst="rect">
            <a:avLst/>
          </a:prstGeom>
        </p:spPr>
      </p:pic>
      <p:sp>
        <p:nvSpPr>
          <p:cNvPr id="3" name="矩形 2"/>
          <p:cNvSpPr/>
          <p:nvPr>
            <p:custDataLst>
              <p:tags r:id="rId2"/>
            </p:custDataLst>
          </p:nvPr>
        </p:nvSpPr>
        <p:spPr>
          <a:xfrm>
            <a:off x="2411730" y="916305"/>
            <a:ext cx="6516370" cy="3111500"/>
          </a:xfrm>
          <a:prstGeom prst="rect">
            <a:avLst/>
          </a:prstGeom>
          <a:solidFill>
            <a:srgbClr val="FFFFFF"/>
          </a:solidFill>
        </p:spPr>
        <p:txBody>
          <a:bodyPr lIns="0" tIns="0" rIns="0" bIns="0">
            <a:noAutofit/>
          </a:bodyPr>
          <a:p>
            <a:pPr marL="1043305" indent="-1079500">
              <a:lnSpc>
                <a:spcPts val="4640"/>
              </a:lnSpc>
            </a:pPr>
            <a:r>
              <a:rPr lang="zh-TW" sz="2400">
                <a:latin typeface="微软雅黑" panose="020B0503020204020204" charset="-122"/>
                <a:ea typeface="微软雅黑" panose="020B0503020204020204" charset="-122"/>
              </a:rPr>
              <a:t>Chapter 1: Domain control hosts</a:t>
            </a:r>
            <a:endParaRPr lang="zh-TW" sz="2400">
              <a:latin typeface="微软雅黑" panose="020B0503020204020204" charset="-122"/>
              <a:ea typeface="微软雅黑" panose="020B0503020204020204" charset="-122"/>
            </a:endParaRPr>
          </a:p>
          <a:p>
            <a:pPr marL="1043305" indent="-1079500">
              <a:lnSpc>
                <a:spcPts val="4640"/>
              </a:lnSpc>
            </a:pPr>
            <a:r>
              <a:rPr lang="zh-TW" sz="2400">
                <a:latin typeface="微软雅黑" panose="020B0503020204020204" charset="-122"/>
                <a:ea typeface="微软雅黑" panose="020B0503020204020204" charset="-122"/>
              </a:rPr>
              <a:t>Chapter </a:t>
            </a:r>
            <a:r>
              <a:rPr lang="en-US" altLang="zh-TW" sz="2400">
                <a:latin typeface="微软雅黑" panose="020B0503020204020204" charset="-122"/>
                <a:ea typeface="微软雅黑" panose="020B0503020204020204" charset="-122"/>
              </a:rPr>
              <a:t>2</a:t>
            </a:r>
            <a:r>
              <a:rPr lang="zh-TW" sz="2400">
                <a:latin typeface="微软雅黑" panose="020B0503020204020204" charset="-122"/>
                <a:ea typeface="微软雅黑" panose="020B0503020204020204" charset="-122"/>
              </a:rPr>
              <a:t>: Main chip introduction</a:t>
            </a:r>
            <a:endParaRPr lang="zh-TW" sz="2400">
              <a:latin typeface="微软雅黑" panose="020B0503020204020204" charset="-122"/>
              <a:ea typeface="微软雅黑" panose="020B0503020204020204" charset="-122"/>
            </a:endParaRPr>
          </a:p>
          <a:p>
            <a:pPr marL="1043305" indent="-1079500">
              <a:lnSpc>
                <a:spcPts val="4640"/>
              </a:lnSpc>
            </a:pPr>
            <a:r>
              <a:rPr lang="zh-TW" sz="2400">
                <a:latin typeface="微软雅黑" panose="020B0503020204020204" charset="-122"/>
                <a:ea typeface="微软雅黑" panose="020B0503020204020204" charset="-122"/>
              </a:rPr>
              <a:t>Chapter 3: IVI function</a:t>
            </a:r>
            <a:endParaRPr lang="zh-TW" sz="2400">
              <a:latin typeface="微软雅黑" panose="020B0503020204020204" charset="-122"/>
              <a:ea typeface="微软雅黑" panose="020B0503020204020204" charset="-122"/>
            </a:endParaRPr>
          </a:p>
          <a:p>
            <a:pPr marL="1043305" indent="-1079500">
              <a:lnSpc>
                <a:spcPts val="4640"/>
              </a:lnSpc>
            </a:pPr>
            <a:r>
              <a:rPr lang="zh-TW" sz="2400">
                <a:latin typeface="微软雅黑" panose="020B0503020204020204" charset="-122"/>
                <a:ea typeface="微软雅黑" panose="020B0503020204020204" charset="-122"/>
              </a:rPr>
              <a:t>Chapter </a:t>
            </a:r>
            <a:r>
              <a:rPr lang="en-US" altLang="zh-TW" sz="2400">
                <a:latin typeface="微软雅黑" panose="020B0503020204020204" charset="-122"/>
                <a:ea typeface="微软雅黑" panose="020B0503020204020204" charset="-122"/>
              </a:rPr>
              <a:t>4</a:t>
            </a:r>
            <a:r>
              <a:rPr lang="zh-TW" sz="2400">
                <a:latin typeface="微软雅黑" panose="020B0503020204020204" charset="-122"/>
                <a:ea typeface="微软雅黑" panose="020B0503020204020204" charset="-122"/>
              </a:rPr>
              <a:t>: Instrument function</a:t>
            </a:r>
            <a:endParaRPr lang="zh-TW" sz="2400">
              <a:latin typeface="微软雅黑" panose="020B0503020204020204" charset="-122"/>
              <a:ea typeface="微软雅黑" panose="020B0503020204020204" charset="-122"/>
            </a:endParaRPr>
          </a:p>
          <a:p>
            <a:pPr marL="1043305" indent="-1079500">
              <a:lnSpc>
                <a:spcPts val="4640"/>
              </a:lnSpc>
            </a:pPr>
            <a:r>
              <a:rPr lang="zh-TW" sz="2400">
                <a:latin typeface="微软雅黑" panose="020B0503020204020204" charset="-122"/>
                <a:ea typeface="微软雅黑" panose="020B0503020204020204" charset="-122"/>
              </a:rPr>
              <a:t>Chapter 5: AVM functions</a:t>
            </a:r>
            <a:endParaRPr lang="zh-TW" sz="2400">
              <a:latin typeface="微软雅黑" panose="020B0503020204020204" charset="-122"/>
              <a:ea typeface="微软雅黑" panose="020B0503020204020204" charset="-122"/>
            </a:endParaRPr>
          </a:p>
        </p:txBody>
      </p:sp>
    </p:spTree>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3221736" y="649224"/>
            <a:ext cx="5269992" cy="2215896"/>
          </a:xfrm>
          <a:prstGeom prst="rect">
            <a:avLst/>
          </a:prstGeom>
        </p:spPr>
      </p:pic>
      <p:sp>
        <p:nvSpPr>
          <p:cNvPr id="4" name="矩形 3"/>
          <p:cNvSpPr/>
          <p:nvPr/>
        </p:nvSpPr>
        <p:spPr>
          <a:xfrm>
            <a:off x="6804025" y="51816"/>
            <a:ext cx="2066544" cy="350520"/>
          </a:xfrm>
          <a:prstGeom prst="rect">
            <a:avLst/>
          </a:prstGeom>
          <a:noFill/>
        </p:spPr>
        <p:txBody>
          <a:bodyPr wrap="none" lIns="0" tIns="0" rIns="0" bIns="0">
            <a:noAutofit/>
          </a:bodyPr>
          <a:p>
            <a:pPr indent="0" algn="r"/>
            <a:r>
              <a:rPr lang="en-US" sz="1600" b="1">
                <a:latin typeface="微软雅黑" panose="020B0503020204020204" charset="-122"/>
              </a:rPr>
              <a:t>Description of AVM functions</a:t>
            </a:r>
            <a:endParaRPr lang="zh-TW" sz="1600" b="1">
              <a:latin typeface="微软雅黑" panose="020B0503020204020204" charset="-122"/>
              <a:ea typeface="微软雅黑" panose="020B0503020204020204" charset="-122"/>
            </a:endParaRPr>
          </a:p>
        </p:txBody>
      </p:sp>
      <p:sp>
        <p:nvSpPr>
          <p:cNvPr id="5" name="矩形 4"/>
          <p:cNvSpPr/>
          <p:nvPr/>
        </p:nvSpPr>
        <p:spPr>
          <a:xfrm>
            <a:off x="251206" y="2716530"/>
            <a:ext cx="8580120" cy="917448"/>
          </a:xfrm>
          <a:prstGeom prst="rect">
            <a:avLst/>
          </a:prstGeom>
          <a:solidFill>
            <a:srgbClr val="FFFFFF"/>
          </a:solidFill>
        </p:spPr>
        <p:txBody>
          <a:bodyPr lIns="0" tIns="0" rIns="0" bIns="0">
            <a:noAutofit/>
          </a:bodyPr>
          <a:p>
            <a:pPr indent="304800" algn="just" fontAlgn="auto">
              <a:lnSpc>
                <a:spcPct val="150000"/>
              </a:lnSpc>
            </a:pPr>
            <a:r>
              <a:rPr sz="1200">
                <a:latin typeface="微软雅黑" panose="020B0503020204020204" charset="-122"/>
              </a:rPr>
              <a:t>AVM circumnavigation system can provide the video effect of no blind area around the car body during the driver's driving process, the driver can intuitively see the position of the vehicle and the obstacles around the vehicle, and control the vehicle to park or pass through the complex road surface, effectively reducing the occurrence of scratches, falls, collisions and other accidents.</a:t>
            </a:r>
            <a:endParaRPr sz="1200">
              <a:latin typeface="微软雅黑" panose="020B0503020204020204" charset="-122"/>
            </a:endParaRPr>
          </a:p>
          <a:p>
            <a:pPr indent="304800" algn="just" fontAlgn="auto">
              <a:lnSpc>
                <a:spcPct val="150000"/>
              </a:lnSpc>
              <a:buClrTx/>
              <a:buSzTx/>
              <a:buFontTx/>
            </a:pPr>
            <a:r>
              <a:rPr sz="1200">
                <a:latin typeface="微软雅黑" panose="020B0503020204020204" charset="-122"/>
                <a:sym typeface="+mn-ea"/>
              </a:rPr>
              <a:t>Integrated with the ADAS advanced driver assistance system, it senses the environment around the vehicle and the vehicle through</a:t>
            </a:r>
            <a:r>
              <a:rPr lang="en-US" sz="1200">
                <a:latin typeface="微软雅黑" panose="020B0503020204020204" charset="-122"/>
                <a:sym typeface="+mn-ea"/>
              </a:rPr>
              <a:t> </a:t>
            </a:r>
            <a:r>
              <a:rPr sz="1200">
                <a:latin typeface="微软雅黑" panose="020B0503020204020204" charset="-122"/>
                <a:sym typeface="+mn-ea"/>
              </a:rPr>
              <a:t>sensors and cameras, providing the driver with reliable alarm and prompt information, making the driving safer.</a:t>
            </a:r>
            <a:endParaRPr sz="1200">
              <a:latin typeface="微软雅黑" panose="020B0503020204020204" charset="-122"/>
            </a:endParaRPr>
          </a:p>
          <a:p>
            <a:pPr indent="304800" algn="just" fontAlgn="auto">
              <a:lnSpc>
                <a:spcPct val="150000"/>
              </a:lnSpc>
            </a:pPr>
            <a:endParaRPr sz="1200">
              <a:latin typeface="微软雅黑" panose="020B0503020204020204" charset="-122"/>
            </a:endParaRPr>
          </a:p>
        </p:txBody>
      </p:sp>
    </p:spTree>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98120" y="2767584"/>
            <a:ext cx="8732520" cy="1789176"/>
          </a:xfrm>
          <a:prstGeom prst="rect">
            <a:avLst/>
          </a:prstGeom>
        </p:spPr>
      </p:pic>
      <p:sp>
        <p:nvSpPr>
          <p:cNvPr id="3" name="矩形 2"/>
          <p:cNvSpPr/>
          <p:nvPr/>
        </p:nvSpPr>
        <p:spPr>
          <a:xfrm>
            <a:off x="6804025" y="51816"/>
            <a:ext cx="2066544" cy="350520"/>
          </a:xfrm>
          <a:prstGeom prst="rect">
            <a:avLst/>
          </a:prstGeom>
          <a:noFill/>
        </p:spPr>
        <p:txBody>
          <a:bodyPr wrap="none" lIns="0" tIns="0" rIns="0" bIns="0">
            <a:noAutofit/>
          </a:bodyPr>
          <a:p>
            <a:pPr indent="0" algn="r"/>
            <a:r>
              <a:rPr lang="en-US" sz="1600" b="1">
                <a:latin typeface="微软雅黑" panose="020B0503020204020204" charset="-122"/>
              </a:rPr>
              <a:t>Description of AVM functions</a:t>
            </a:r>
            <a:endParaRPr lang="zh-TW" sz="1600" b="1">
              <a:latin typeface="微软雅黑" panose="020B0503020204020204" charset="-122"/>
              <a:ea typeface="微软雅黑" panose="020B0503020204020204" charset="-122"/>
            </a:endParaRPr>
          </a:p>
        </p:txBody>
      </p:sp>
      <p:sp>
        <p:nvSpPr>
          <p:cNvPr id="4" name="矩形 3"/>
          <p:cNvSpPr/>
          <p:nvPr/>
        </p:nvSpPr>
        <p:spPr>
          <a:xfrm>
            <a:off x="251714" y="483870"/>
            <a:ext cx="8628888" cy="594360"/>
          </a:xfrm>
          <a:prstGeom prst="rect">
            <a:avLst/>
          </a:prstGeom>
          <a:solidFill>
            <a:srgbClr val="FFFFFF"/>
          </a:solidFill>
        </p:spPr>
        <p:txBody>
          <a:bodyPr lIns="0" tIns="0" rIns="0" bIns="0">
            <a:noAutofit/>
          </a:bodyPr>
          <a:p>
            <a:pPr indent="88900" fontAlgn="auto">
              <a:lnSpc>
                <a:spcPct val="150000"/>
              </a:lnSpc>
              <a:spcAft>
                <a:spcPts val="100"/>
              </a:spcAft>
            </a:pPr>
            <a:r>
              <a:rPr lang="zh-TW" sz="1400" b="1">
                <a:latin typeface="微软雅黑" panose="020B0503020204020204" charset="-122"/>
                <a:ea typeface="微软雅黑" panose="020B0503020204020204" charset="-122"/>
              </a:rPr>
              <a:t>Off-line calibration (traditional scheme)</a:t>
            </a:r>
            <a:endParaRPr lang="zh-TW" sz="1400" b="1">
              <a:latin typeface="微软雅黑" panose="020B0503020204020204" charset="-122"/>
              <a:ea typeface="微软雅黑" panose="020B0503020204020204" charset="-122"/>
            </a:endParaRPr>
          </a:p>
          <a:p>
            <a:pPr indent="88900" fontAlgn="auto">
              <a:lnSpc>
                <a:spcPct val="150000"/>
              </a:lnSpc>
              <a:spcAft>
                <a:spcPts val="100"/>
              </a:spcAft>
            </a:pPr>
            <a:r>
              <a:rPr lang="zh-TW" sz="1400">
                <a:latin typeface="微软雅黑" panose="020B0503020204020204" charset="-122"/>
                <a:ea typeface="微软雅黑" panose="020B0503020204020204" charset="-122"/>
              </a:rPr>
              <a:t>When the vehicle is off the line, the calibration site is arranged in advance, and the system completes the calibration of the camera by automatically collecting the site information.</a:t>
            </a:r>
            <a:endParaRPr lang="zh-TW" sz="1400">
              <a:latin typeface="微软雅黑" panose="020B0503020204020204" charset="-122"/>
              <a:ea typeface="微软雅黑" panose="020B0503020204020204" charset="-122"/>
            </a:endParaRPr>
          </a:p>
        </p:txBody>
      </p:sp>
      <p:sp>
        <p:nvSpPr>
          <p:cNvPr id="5" name="矩形 4"/>
          <p:cNvSpPr/>
          <p:nvPr/>
        </p:nvSpPr>
        <p:spPr>
          <a:xfrm>
            <a:off x="280416" y="1446149"/>
            <a:ext cx="8135112" cy="234696"/>
          </a:xfrm>
          <a:prstGeom prst="rect">
            <a:avLst/>
          </a:prstGeom>
          <a:solidFill>
            <a:srgbClr val="FFFFFF"/>
          </a:solidFill>
        </p:spPr>
        <p:txBody>
          <a:bodyPr wrap="none" lIns="0" tIns="0" rIns="0" bIns="0">
            <a:noAutofit/>
          </a:bodyPr>
          <a:p>
            <a:pPr indent="88900" algn="l">
              <a:lnSpc>
                <a:spcPts val="1895"/>
              </a:lnSpc>
            </a:pPr>
            <a:r>
              <a:rPr sz="1600" b="1">
                <a:latin typeface="微软雅黑" panose="020B0503020204020204" charset="-122"/>
              </a:rPr>
              <a:t>On-line Calibration (OTF)</a:t>
            </a:r>
            <a:endParaRPr sz="1600" b="1">
              <a:latin typeface="微软雅黑" panose="020B0503020204020204" charset="-122"/>
            </a:endParaRPr>
          </a:p>
        </p:txBody>
      </p:sp>
      <p:sp>
        <p:nvSpPr>
          <p:cNvPr id="6" name="矩形 5"/>
          <p:cNvSpPr/>
          <p:nvPr/>
        </p:nvSpPr>
        <p:spPr>
          <a:xfrm>
            <a:off x="280416" y="1680845"/>
            <a:ext cx="8135112" cy="737616"/>
          </a:xfrm>
          <a:prstGeom prst="rect">
            <a:avLst/>
          </a:prstGeom>
          <a:solidFill>
            <a:srgbClr val="FFFFFF"/>
          </a:solidFill>
        </p:spPr>
        <p:txBody>
          <a:bodyPr lIns="0" tIns="0" rIns="0" bIns="0">
            <a:noAutofit/>
          </a:bodyPr>
          <a:p>
            <a:pPr indent="190500" algn="just" fontAlgn="auto">
              <a:lnSpc>
                <a:spcPct val="150000"/>
              </a:lnSpc>
              <a:spcAft>
                <a:spcPts val="700"/>
              </a:spcAft>
            </a:pPr>
            <a:r>
              <a:rPr lang="zh-TW" sz="1400">
                <a:latin typeface="微软雅黑" panose="020B0503020204020204" charset="-122"/>
                <a:ea typeface="微软雅黑" panose="020B0503020204020204" charset="-122"/>
              </a:rPr>
              <a:t>When the camera is replaced or the installation position is slightly offset. The system can complete the calibration of the camera by automatically collecting the surrounding scene information, without the need to calibrate the camera by a specific calibration site.</a:t>
            </a:r>
            <a:endParaRPr lang="zh-TW" sz="1400">
              <a:latin typeface="微软雅黑" panose="020B0503020204020204" charset="-122"/>
              <a:ea typeface="微软雅黑" panose="020B0503020204020204" charset="-122"/>
            </a:endParaRPr>
          </a:p>
        </p:txBody>
      </p:sp>
      <p:sp>
        <p:nvSpPr>
          <p:cNvPr id="7" name="矩形 6"/>
          <p:cNvSpPr/>
          <p:nvPr/>
        </p:nvSpPr>
        <p:spPr>
          <a:xfrm>
            <a:off x="1149096" y="2621280"/>
            <a:ext cx="515112" cy="164592"/>
          </a:xfrm>
          <a:prstGeom prst="rect">
            <a:avLst/>
          </a:prstGeom>
          <a:solidFill>
            <a:srgbClr val="262526"/>
          </a:solidFill>
        </p:spPr>
        <p:txBody>
          <a:bodyPr wrap="none" lIns="0" tIns="0" rIns="0" bIns="0">
            <a:noAutofit/>
          </a:bodyPr>
          <a:p>
            <a:pPr indent="0"/>
            <a:r>
              <a:rPr lang="zh-TW" sz="900">
                <a:solidFill>
                  <a:srgbClr val="CAD364"/>
                </a:solidFill>
                <a:latin typeface="微软雅黑" panose="020B0503020204020204" charset="-122"/>
                <a:ea typeface="微软雅黑" panose="020B0503020204020204" charset="-122"/>
              </a:rPr>
              <a:t>在线标定</a:t>
            </a:r>
            <a:endParaRPr lang="zh-TW" sz="900">
              <a:solidFill>
                <a:srgbClr val="CAD364"/>
              </a:solidFill>
              <a:latin typeface="微软雅黑" panose="020B0503020204020204" charset="-122"/>
              <a:ea typeface="微软雅黑" panose="020B0503020204020204" charset="-122"/>
            </a:endParaRPr>
          </a:p>
        </p:txBody>
      </p:sp>
    </p:spTree>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98120" y="1243584"/>
            <a:ext cx="3803904" cy="2816352"/>
          </a:xfrm>
          <a:prstGeom prst="rect">
            <a:avLst/>
          </a:prstGeom>
        </p:spPr>
      </p:pic>
      <p:sp>
        <p:nvSpPr>
          <p:cNvPr id="4" name="矩形 3"/>
          <p:cNvSpPr/>
          <p:nvPr/>
        </p:nvSpPr>
        <p:spPr>
          <a:xfrm>
            <a:off x="6842760" y="51816"/>
            <a:ext cx="2066544" cy="350520"/>
          </a:xfrm>
          <a:prstGeom prst="rect">
            <a:avLst/>
          </a:prstGeom>
          <a:noFill/>
        </p:spPr>
        <p:txBody>
          <a:bodyPr wrap="none" lIns="0" tIns="0" rIns="0" bIns="0">
            <a:noAutofit/>
          </a:bodyPr>
          <a:p>
            <a:pPr indent="0" algn="r"/>
            <a:r>
              <a:rPr sz="1600" b="1">
                <a:latin typeface="微软雅黑" panose="020B0503020204020204" charset="-122"/>
              </a:rPr>
              <a:t>Description of AVM functions</a:t>
            </a:r>
            <a:endParaRPr sz="1600" b="1">
              <a:latin typeface="微软雅黑" panose="020B0503020204020204" charset="-122"/>
            </a:endParaRPr>
          </a:p>
        </p:txBody>
      </p:sp>
      <p:sp>
        <p:nvSpPr>
          <p:cNvPr id="5" name="矩形 4"/>
          <p:cNvSpPr/>
          <p:nvPr/>
        </p:nvSpPr>
        <p:spPr>
          <a:xfrm>
            <a:off x="4453128" y="670560"/>
            <a:ext cx="2334768" cy="240792"/>
          </a:xfrm>
          <a:prstGeom prst="rect">
            <a:avLst/>
          </a:prstGeom>
          <a:solidFill>
            <a:srgbClr val="FFFFFF"/>
          </a:solidFill>
        </p:spPr>
        <p:txBody>
          <a:bodyPr wrap="none" lIns="0" tIns="0" rIns="0" bIns="0">
            <a:noAutofit/>
          </a:bodyPr>
          <a:p>
            <a:pPr indent="520700"/>
            <a:endParaRPr lang="en-US" sz="1600" b="1">
              <a:latin typeface="微软雅黑" panose="020B0503020204020204" charset="-122"/>
            </a:endParaRPr>
          </a:p>
        </p:txBody>
      </p:sp>
      <p:sp>
        <p:nvSpPr>
          <p:cNvPr id="6" name="矩形 5"/>
          <p:cNvSpPr/>
          <p:nvPr/>
        </p:nvSpPr>
        <p:spPr>
          <a:xfrm>
            <a:off x="4283710" y="483870"/>
            <a:ext cx="4626610" cy="3942080"/>
          </a:xfrm>
          <a:prstGeom prst="rect">
            <a:avLst/>
          </a:prstGeom>
          <a:solidFill>
            <a:srgbClr val="FFFFFF"/>
          </a:solidFill>
        </p:spPr>
        <p:txBody>
          <a:bodyPr lIns="0" tIns="0" rIns="0" bIns="0">
            <a:noAutofit/>
          </a:bodyPr>
          <a:p>
            <a:pPr marL="158750" indent="38100">
              <a:lnSpc>
                <a:spcPts val="1730"/>
              </a:lnSpc>
              <a:spcAft>
                <a:spcPts val="280"/>
              </a:spcAft>
            </a:pPr>
            <a:r>
              <a:rPr lang="en-US" sz="1300" b="1">
                <a:solidFill>
                  <a:srgbClr val="B0C340"/>
                </a:solidFill>
                <a:latin typeface="微软雅黑" panose="020B0503020204020204" charset="-122"/>
                <a:sym typeface="+mn-ea"/>
              </a:rPr>
              <a:t>  •</a:t>
            </a:r>
            <a:r>
              <a:rPr lang="zh-TW" sz="1300" b="1">
                <a:latin typeface="微软雅黑" panose="020B0503020204020204" charset="-122"/>
                <a:ea typeface="微软雅黑" panose="020B0503020204020204" charset="-122"/>
                <a:sym typeface="+mn-ea"/>
              </a:rPr>
              <a:t>Moving object monitoring</a:t>
            </a:r>
            <a:r>
              <a:rPr lang="en-US" sz="1300" b="1">
                <a:latin typeface="微软雅黑" panose="020B0503020204020204" charset="-122"/>
                <a:sym typeface="+mn-ea"/>
              </a:rPr>
              <a:t>(MOD)</a:t>
            </a:r>
            <a:endParaRPr lang="en-US" sz="1300" b="1">
              <a:latin typeface="微软雅黑" panose="020B0503020204020204" charset="-122"/>
            </a:endParaRPr>
          </a:p>
          <a:p>
            <a:pPr marL="158750" indent="38100">
              <a:lnSpc>
                <a:spcPts val="1730"/>
              </a:lnSpc>
              <a:spcAft>
                <a:spcPts val="280"/>
              </a:spcAft>
            </a:pPr>
            <a:r>
              <a:rPr lang="zh-CN" altLang="zh-TW" sz="1300">
                <a:latin typeface="微软雅黑" panose="020B0503020204020204" charset="-122"/>
                <a:ea typeface="微软雅黑" panose="020B0503020204020204" charset="-122"/>
              </a:rPr>
              <a:t>Through the four-way fisheye camera to identify the moving objects around the body, detect the surrounding environment</a:t>
            </a:r>
            <a:endParaRPr lang="zh-CN" altLang="zh-TW" sz="1300">
              <a:latin typeface="微软雅黑" panose="020B0503020204020204" charset="-122"/>
              <a:ea typeface="微软雅黑" panose="020B0503020204020204" charset="-122"/>
            </a:endParaRPr>
          </a:p>
          <a:p>
            <a:pPr indent="317500">
              <a:spcAft>
                <a:spcPts val="280"/>
              </a:spcAft>
            </a:pPr>
            <a:r>
              <a:rPr lang="en-US" sz="1300" b="1">
                <a:solidFill>
                  <a:srgbClr val="B0C340"/>
                </a:solidFill>
                <a:latin typeface="微软雅黑" panose="020B0503020204020204" charset="-122"/>
              </a:rPr>
              <a:t>•</a:t>
            </a:r>
            <a:r>
              <a:rPr lang="zh-TW" sz="1300" b="1">
                <a:latin typeface="微软雅黑" panose="020B0503020204020204" charset="-122"/>
                <a:ea typeface="微软雅黑" panose="020B0503020204020204" charset="-122"/>
              </a:rPr>
              <a:t>Pedestrian Detection</a:t>
            </a:r>
            <a:r>
              <a:rPr lang="en-US" sz="1300" b="1">
                <a:latin typeface="微软雅黑" panose="020B0503020204020204" charset="-122"/>
              </a:rPr>
              <a:t>(PD)</a:t>
            </a:r>
            <a:endParaRPr lang="en-US" sz="1300" b="1">
              <a:latin typeface="微软雅黑" panose="020B0503020204020204" charset="-122"/>
            </a:endParaRPr>
          </a:p>
          <a:p>
            <a:pPr marL="158750" indent="38100" algn="l">
              <a:lnSpc>
                <a:spcPts val="1730"/>
              </a:lnSpc>
              <a:spcAft>
                <a:spcPts val="280"/>
              </a:spcAft>
              <a:buClrTx/>
              <a:buSzTx/>
              <a:buFontTx/>
            </a:pPr>
            <a:r>
              <a:rPr lang="zh-CN" altLang="zh-TW" sz="1300">
                <a:latin typeface="微软雅黑" panose="020B0503020204020204" charset="-122"/>
                <a:ea typeface="微软雅黑" panose="020B0503020204020204" charset="-122"/>
              </a:rPr>
              <a:t>Through the analysis of the image information collected by the camera, the stationary or moving pedestrians (adults, children, etc.) are detected and alerted</a:t>
            </a:r>
            <a:endParaRPr lang="zh-CN" altLang="zh-TW" sz="1300">
              <a:latin typeface="微软雅黑" panose="020B0503020204020204" charset="-122"/>
              <a:ea typeface="微软雅黑" panose="020B0503020204020204" charset="-122"/>
            </a:endParaRPr>
          </a:p>
          <a:p>
            <a:pPr indent="317500">
              <a:spcAft>
                <a:spcPts val="280"/>
              </a:spcAft>
            </a:pPr>
            <a:r>
              <a:rPr lang="en-US" sz="1300" b="1">
                <a:solidFill>
                  <a:srgbClr val="B0C340"/>
                </a:solidFill>
                <a:latin typeface="微软雅黑" panose="020B0503020204020204" charset="-122"/>
              </a:rPr>
              <a:t>•</a:t>
            </a:r>
            <a:r>
              <a:rPr lang="en-US" sz="1300" b="1">
                <a:solidFill>
                  <a:schemeClr val="tx1"/>
                </a:solidFill>
                <a:latin typeface="微软雅黑" panose="020B0503020204020204" charset="-122"/>
              </a:rPr>
              <a:t>L</a:t>
            </a:r>
            <a:r>
              <a:rPr lang="zh-TW" sz="1300" b="1">
                <a:latin typeface="微软雅黑" panose="020B0503020204020204" charset="-122"/>
                <a:ea typeface="微软雅黑" panose="020B0503020204020204" charset="-122"/>
              </a:rPr>
              <a:t>ane departure warning</a:t>
            </a:r>
            <a:r>
              <a:rPr lang="en-US" sz="1300" b="1">
                <a:latin typeface="微软雅黑" panose="020B0503020204020204" charset="-122"/>
              </a:rPr>
              <a:t>(LDW)</a:t>
            </a:r>
            <a:endParaRPr lang="en-US" sz="1300" b="1">
              <a:latin typeface="微软雅黑" panose="020B0503020204020204" charset="-122"/>
            </a:endParaRPr>
          </a:p>
          <a:p>
            <a:pPr marL="158750" indent="38100" algn="l">
              <a:lnSpc>
                <a:spcPts val="1730"/>
              </a:lnSpc>
              <a:spcAft>
                <a:spcPts val="280"/>
              </a:spcAft>
              <a:buClrTx/>
              <a:buSzTx/>
              <a:buFontTx/>
            </a:pPr>
            <a:r>
              <a:rPr lang="zh-TW" sz="1300">
                <a:latin typeface="微软雅黑" panose="020B0503020204020204" charset="-122"/>
                <a:ea typeface="微软雅黑" panose="020B0503020204020204" charset="-122"/>
              </a:rPr>
              <a:t>D</a:t>
            </a:r>
            <a:r>
              <a:rPr lang="zh-CN" altLang="zh-TW" sz="1300">
                <a:latin typeface="微软雅黑" panose="020B0503020204020204" charset="-122"/>
                <a:ea typeface="微软雅黑" panose="020B0503020204020204" charset="-122"/>
              </a:rPr>
              <a:t>etect the road space behind and on the side of the vehicle and give the driver a warning when the vehicle is approaching</a:t>
            </a:r>
            <a:endParaRPr lang="zh-CN" altLang="zh-TW" sz="1300">
              <a:latin typeface="微软雅黑" panose="020B0503020204020204" charset="-122"/>
              <a:ea typeface="微软雅黑" panose="020B0503020204020204" charset="-122"/>
            </a:endParaRPr>
          </a:p>
          <a:p>
            <a:pPr indent="317500"/>
            <a:r>
              <a:rPr lang="en-US" sz="1300" b="1">
                <a:solidFill>
                  <a:srgbClr val="B0C340"/>
                </a:solidFill>
                <a:latin typeface="微软雅黑" panose="020B0503020204020204" charset="-122"/>
              </a:rPr>
              <a:t>•</a:t>
            </a:r>
            <a:r>
              <a:rPr lang="zh-TW" sz="1300" b="1">
                <a:latin typeface="微软雅黑" panose="020B0503020204020204" charset="-122"/>
                <a:ea typeface="微软雅黑" panose="020B0503020204020204" charset="-122"/>
              </a:rPr>
              <a:t>Blind spot detection system</a:t>
            </a:r>
            <a:r>
              <a:rPr lang="en-US" sz="1300" b="1">
                <a:latin typeface="微软雅黑" panose="020B0503020204020204" charset="-122"/>
              </a:rPr>
              <a:t>(BSD)</a:t>
            </a:r>
            <a:endParaRPr lang="en-US" sz="1300" b="1">
              <a:latin typeface="微软雅黑" panose="020B0503020204020204" charset="-122"/>
            </a:endParaRPr>
          </a:p>
          <a:p>
            <a:pPr marL="158750" indent="38100" algn="l">
              <a:lnSpc>
                <a:spcPts val="1730"/>
              </a:lnSpc>
              <a:spcAft>
                <a:spcPts val="280"/>
              </a:spcAft>
              <a:buClrTx/>
              <a:buSzTx/>
              <a:buFontTx/>
            </a:pPr>
            <a:r>
              <a:rPr lang="zh-CN" altLang="zh-TW" sz="1300">
                <a:latin typeface="微软雅黑" panose="020B0503020204020204" charset="-122"/>
                <a:ea typeface="微软雅黑" panose="020B0503020204020204" charset="-122"/>
              </a:rPr>
              <a:t>Through the left and right rear three language camera monitoring, monitoring the rear obstacles of the vehicle timely alarm signals and avoid traffic accidents</a:t>
            </a:r>
            <a:endParaRPr lang="zh-CN" altLang="zh-TW" sz="1300">
              <a:latin typeface="微软雅黑" panose="020B0503020204020204" charset="-122"/>
              <a:ea typeface="微软雅黑" panose="020B0503020204020204" charset="-122"/>
            </a:endParaRPr>
          </a:p>
        </p:txBody>
      </p:sp>
    </p:spTree>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7956550" y="52070"/>
            <a:ext cx="845820" cy="280670"/>
          </a:xfrm>
          <a:prstGeom prst="rect">
            <a:avLst/>
          </a:prstGeom>
          <a:noFill/>
        </p:spPr>
        <p:txBody>
          <a:bodyPr wrap="none" lIns="0" tIns="0" rIns="0" bIns="0">
            <a:noAutofit/>
          </a:bodyPr>
          <a:p>
            <a:pPr indent="0" algn="r"/>
            <a:r>
              <a:rPr lang="zh-TW" sz="2000" b="1">
                <a:latin typeface="微软雅黑" panose="020B0503020204020204" charset="-122"/>
                <a:ea typeface="微软雅黑" panose="020B0503020204020204" charset="-122"/>
              </a:rPr>
              <a:t>contact information</a:t>
            </a:r>
            <a:endParaRPr lang="zh-TW" sz="2000" b="1">
              <a:latin typeface="微软雅黑" panose="020B0503020204020204" charset="-122"/>
              <a:ea typeface="微软雅黑" panose="020B0503020204020204" charset="-122"/>
            </a:endParaRPr>
          </a:p>
        </p:txBody>
      </p:sp>
      <p:sp>
        <p:nvSpPr>
          <p:cNvPr id="3" name="矩形 2"/>
          <p:cNvSpPr/>
          <p:nvPr/>
        </p:nvSpPr>
        <p:spPr>
          <a:xfrm>
            <a:off x="1837944" y="1237488"/>
            <a:ext cx="4965192" cy="1929384"/>
          </a:xfrm>
          <a:prstGeom prst="rect">
            <a:avLst/>
          </a:prstGeom>
          <a:solidFill>
            <a:srgbClr val="FFFFFF"/>
          </a:solidFill>
        </p:spPr>
        <p:txBody>
          <a:bodyPr lIns="0" tIns="0" rIns="0" bIns="0">
            <a:noAutofit/>
          </a:bodyPr>
          <a:p>
            <a:pPr marL="446405" indent="-482600">
              <a:lnSpc>
                <a:spcPts val="2075"/>
              </a:lnSpc>
              <a:spcAft>
                <a:spcPts val="1330"/>
              </a:spcAft>
            </a:pPr>
            <a:r>
              <a:rPr sz="1800">
                <a:latin typeface="微软雅黑" panose="020B0503020204020204" charset="-122"/>
                <a:ea typeface="微软雅黑" panose="020B0503020204020204" charset="-122"/>
              </a:rPr>
              <a:t>Sales Director: Chang Jing Mobile: Email:</a:t>
            </a:r>
            <a:r>
              <a:rPr lang="en-US" sz="1800" u="sng">
                <a:solidFill>
                  <a:srgbClr val="009999"/>
                </a:solidFill>
                <a:latin typeface="微软雅黑" panose="020B0503020204020204" charset="-122"/>
                <a:hlinkClick r:id="rId1"/>
              </a:rPr>
              <a:t>paula@szzest.com</a:t>
            </a:r>
            <a:endParaRPr lang="en-US" sz="1800" u="sng">
              <a:solidFill>
                <a:srgbClr val="009999"/>
              </a:solidFill>
              <a:latin typeface="微软雅黑" panose="020B0503020204020204" charset="-122"/>
            </a:endParaRPr>
          </a:p>
          <a:p>
            <a:pPr marL="446405" indent="-482600">
              <a:lnSpc>
                <a:spcPts val="2075"/>
              </a:lnSpc>
            </a:pPr>
            <a:r>
              <a:rPr sz="1800">
                <a:latin typeface="微软雅黑" panose="020B0503020204020204" charset="-122"/>
                <a:ea typeface="微软雅黑" panose="020B0503020204020204" charset="-122"/>
              </a:rPr>
              <a:t>Product Manager: Liu Wei Mobile: </a:t>
            </a:r>
            <a:endParaRPr sz="1800">
              <a:latin typeface="微软雅黑" panose="020B0503020204020204" charset="-122"/>
              <a:ea typeface="微软雅黑" panose="020B0503020204020204" charset="-122"/>
            </a:endParaRPr>
          </a:p>
          <a:p>
            <a:pPr marL="446405" indent="-482600">
              <a:lnSpc>
                <a:spcPts val="2075"/>
              </a:lnSpc>
            </a:pPr>
            <a:r>
              <a:rPr sz="1800">
                <a:latin typeface="微软雅黑" panose="020B0503020204020204" charset="-122"/>
                <a:ea typeface="微软雅黑" panose="020B0503020204020204" charset="-122"/>
              </a:rPr>
              <a:t> </a:t>
            </a:r>
            <a:r>
              <a:rPr lang="en-US" sz="1800">
                <a:latin typeface="微软雅黑" panose="020B0503020204020204" charset="-122"/>
                <a:ea typeface="微软雅黑" panose="020B0503020204020204" charset="-122"/>
              </a:rPr>
              <a:t>      </a:t>
            </a:r>
            <a:r>
              <a:rPr sz="1800">
                <a:latin typeface="微软雅黑" panose="020B0503020204020204" charset="-122"/>
                <a:ea typeface="微软雅黑" panose="020B0503020204020204" charset="-122"/>
              </a:rPr>
              <a:t>Email:</a:t>
            </a:r>
            <a:endParaRPr sz="1800">
              <a:latin typeface="微软雅黑" panose="020B0503020204020204" charset="-122"/>
              <a:ea typeface="微软雅黑" panose="020B0503020204020204" charset="-122"/>
            </a:endParaRPr>
          </a:p>
        </p:txBody>
      </p:sp>
    </p:spTree>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179576" y="1423416"/>
            <a:ext cx="6309360" cy="3230880"/>
          </a:xfrm>
          <a:prstGeom prst="rect">
            <a:avLst/>
          </a:prstGeom>
        </p:spPr>
      </p:pic>
      <p:sp>
        <p:nvSpPr>
          <p:cNvPr id="3" name="矩形 2"/>
          <p:cNvSpPr/>
          <p:nvPr/>
        </p:nvSpPr>
        <p:spPr>
          <a:xfrm>
            <a:off x="2846832" y="841248"/>
            <a:ext cx="3572256" cy="530352"/>
          </a:xfrm>
          <a:prstGeom prst="rect">
            <a:avLst/>
          </a:prstGeom>
          <a:solidFill>
            <a:srgbClr val="FFFFFF"/>
          </a:solidFill>
        </p:spPr>
        <p:txBody>
          <a:bodyPr wrap="none" lIns="0" tIns="0" rIns="0" bIns="0">
            <a:noAutofit/>
          </a:bodyPr>
          <a:p>
            <a:pPr indent="0" algn="ctr"/>
            <a:r>
              <a:rPr lang="en-US" altLang="zh-TW" sz="2800" b="1">
                <a:latin typeface="微软雅黑" panose="020B0503020204020204" charset="-122"/>
                <a:ea typeface="微软雅黑" panose="020B0503020204020204" charset="-122"/>
              </a:rPr>
              <a:t>L</a:t>
            </a:r>
            <a:r>
              <a:rPr lang="zh-TW" sz="2800" b="1">
                <a:latin typeface="微软雅黑" panose="020B0503020204020204" charset="-122"/>
                <a:ea typeface="微软雅黑" panose="020B0503020204020204" charset="-122"/>
              </a:rPr>
              <a:t>ook forward to cooperating with you</a:t>
            </a:r>
            <a:r>
              <a:rPr lang="en-US" altLang="zh-TW" sz="2800" b="1">
                <a:latin typeface="微软雅黑" panose="020B0503020204020204" charset="-122"/>
                <a:ea typeface="微软雅黑" panose="020B0503020204020204" charset="-122"/>
              </a:rPr>
              <a:t>!</a:t>
            </a:r>
            <a:endParaRPr lang="en-US" altLang="zh-TW" sz="2800" b="1">
              <a:latin typeface="微软雅黑" panose="020B0503020204020204" charset="-122"/>
              <a:ea typeface="微软雅黑" panose="020B0503020204020204" charset="-122"/>
            </a:endParaRPr>
          </a:p>
        </p:txBody>
      </p:sp>
    </p:spTree>
  </p:cSld>
  <p:clrMapOvr>
    <a:overrideClrMapping bg1="lt1" tx1="dk1" bg2="lt2" tx2="dk2" accent1="accent1" accent2="accent2" accent3="accent3" accent4="accent4" accent5="accent5" accent6="accent6" hlink="hlink" folHlink="folHlink"/>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UNIT_TABLE_BEAUTIFY" val="smartTable{e4710bd3-d258-46f9-8e43-8933043bf4de}"/>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PP_MARK_KEY" val="08b1933f-e9c3-4e53-a029-0d9694a72aaf"/>
  <p:tag name="COMMONDATA" val="eyJoZGlkIjoiNThlZjc5MGFkZDA0ZGY2M2Y0Zjg4OTM2ZDU0NjZkYTMifQ=="/>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9157</Words>
  <Application>WPS 演示</Application>
  <PresentationFormat/>
  <Paragraphs>439</Paragraphs>
  <Slides>28</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28</vt:i4>
      </vt:variant>
    </vt:vector>
  </HeadingPairs>
  <TitlesOfParts>
    <vt:vector size="40" baseType="lpstr">
      <vt:lpstr>Arial</vt:lpstr>
      <vt:lpstr>宋体</vt:lpstr>
      <vt:lpstr>Wingdings</vt:lpstr>
      <vt:lpstr>微软雅黑</vt:lpstr>
      <vt:lpstr>Arial Unicode MS</vt:lpstr>
      <vt:lpstr>Calibri</vt:lpstr>
      <vt:lpstr>MingLiU</vt:lpstr>
      <vt:lpstr>Arial</vt:lpstr>
      <vt:lpstr>Times New Roman</vt:lpstr>
      <vt:lpstr>楷体</vt:lpstr>
      <vt:lpstr>PMingLiU</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常静-车载多媒体影音厂家ZESTECH</cp:lastModifiedBy>
  <cp:revision>57</cp:revision>
  <dcterms:created xsi:type="dcterms:W3CDTF">2023-09-06T02:22:00Z</dcterms:created>
  <dcterms:modified xsi:type="dcterms:W3CDTF">2023-11-27T02:50:54Z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B62B2AAB03EF4BC69BF71A5BA6F5AFA3_13</vt:lpwstr>
  </property>
  <property fmtid="{D5CDD505-2E9C-101B-9397-08002B2CF9AE}" pid="3" name="KSOProductBuildVer">
    <vt:lpwstr>2052-12.1.0.15712</vt:lpwstr>
  </property>
</Properties>
</file>